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17.JPG" ContentType="image/jpeg"/>
  <Override PartName="/ppt/media/image39.jpg" ContentType="image/jpeg"/>
  <Override PartName="/ppt/media/image40.jpg" ContentType="image/jpeg"/>
  <Override PartName="/ppt/media/image43.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7" r:id="rId10"/>
    <p:sldId id="269" r:id="rId11"/>
    <p:sldId id="265" r:id="rId12"/>
    <p:sldId id="266" r:id="rId13"/>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F4F5D-D4BF-4D7C-839A-FB93A130AD22}" v="137" dt="2024-10-15T05:55:09.01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440"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CA747981-6BD4-4FE5-9E15-B093DA6ADA46}" type="datetimeFigureOut">
              <a:rPr lang="en-US" smtClean="0"/>
              <a:t>10/15/2024</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3F511790-3FB0-49E5-8A67-915E76B5AE65}" type="slidenum">
              <a:rPr lang="en-US" smtClean="0"/>
              <a:t>‹#›</a:t>
            </a:fld>
            <a:endParaRPr lang="en-US"/>
          </a:p>
        </p:txBody>
      </p:sp>
    </p:spTree>
    <p:extLst>
      <p:ext uri="{BB962C8B-B14F-4D97-AF65-F5344CB8AC3E}">
        <p14:creationId xmlns:p14="http://schemas.microsoft.com/office/powerpoint/2010/main" val="3837248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sz="1400" b="0" i="0">
                <a:solidFill>
                  <a:srgbClr val="004A22"/>
                </a:solidFill>
                <a:latin typeface="Tahoma"/>
                <a:cs typeface="Tahoma"/>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sz="150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004A22"/>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50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004A22"/>
                </a:solidFill>
                <a:latin typeface="Tahoma"/>
                <a:cs typeface="Tahom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004A22"/>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51434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91364" y="534690"/>
            <a:ext cx="7161270" cy="238759"/>
          </a:xfrm>
          <a:prstGeom prst="rect">
            <a:avLst/>
          </a:prstGeom>
        </p:spPr>
        <p:txBody>
          <a:bodyPr wrap="square" lIns="0" tIns="0" rIns="0" bIns="0">
            <a:spAutoFit/>
          </a:bodyPr>
          <a:lstStyle>
            <a:lvl1pPr>
              <a:defRPr sz="1400" b="0" i="0">
                <a:solidFill>
                  <a:srgbClr val="004A22"/>
                </a:solidFill>
                <a:latin typeface="Tahoma"/>
                <a:cs typeface="Tahoma"/>
              </a:defRPr>
            </a:lvl1pPr>
          </a:lstStyle>
          <a:p>
            <a:endParaRPr/>
          </a:p>
        </p:txBody>
      </p:sp>
      <p:sp>
        <p:nvSpPr>
          <p:cNvPr id="3" name="Holder 3"/>
          <p:cNvSpPr>
            <a:spLocks noGrp="1"/>
          </p:cNvSpPr>
          <p:nvPr>
            <p:ph type="body" idx="1"/>
          </p:nvPr>
        </p:nvSpPr>
        <p:spPr>
          <a:xfrm>
            <a:off x="4369636" y="844810"/>
            <a:ext cx="4174490" cy="1168400"/>
          </a:xfrm>
          <a:prstGeom prst="rect">
            <a:avLst/>
          </a:prstGeom>
        </p:spPr>
        <p:txBody>
          <a:bodyPr wrap="square" lIns="0" tIns="0" rIns="0" bIns="0">
            <a:spAutoFit/>
          </a:bodyPr>
          <a:lstStyle>
            <a:lvl1pPr>
              <a:defRPr sz="1500" b="0" i="0">
                <a:solidFill>
                  <a:schemeClr val="tx1"/>
                </a:solidFill>
                <a:latin typeface="Tahoma"/>
                <a:cs typeface="Tahoma"/>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10/15/2024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jpg"/><Relationship Id="rId7" Type="http://schemas.openxmlformats.org/officeDocument/2006/relationships/image" Target="../media/image6.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7.png"/><Relationship Id="rId11" Type="http://schemas.openxmlformats.org/officeDocument/2006/relationships/image" Target="../media/image49.png"/><Relationship Id="rId5" Type="http://schemas.openxmlformats.org/officeDocument/2006/relationships/image" Target="../media/image4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jp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757877" y="1516877"/>
            <a:ext cx="2866760" cy="3625860"/>
            <a:chOff x="4757877" y="1516877"/>
            <a:chExt cx="2866760" cy="3625860"/>
          </a:xfrm>
        </p:grpSpPr>
        <p:pic>
          <p:nvPicPr>
            <p:cNvPr id="4" name="object 4"/>
            <p:cNvPicPr/>
            <p:nvPr/>
          </p:nvPicPr>
          <p:blipFill>
            <a:blip r:embed="rId2" cstate="print"/>
            <a:stretch>
              <a:fillRect/>
            </a:stretch>
          </p:blipFill>
          <p:spPr>
            <a:xfrm>
              <a:off x="4757877" y="1516877"/>
              <a:ext cx="2416721" cy="3625860"/>
            </a:xfrm>
            <a:prstGeom prst="rect">
              <a:avLst/>
            </a:prstGeom>
          </p:spPr>
        </p:pic>
        <p:pic>
          <p:nvPicPr>
            <p:cNvPr id="5" name="object 5"/>
            <p:cNvPicPr/>
            <p:nvPr/>
          </p:nvPicPr>
          <p:blipFill>
            <a:blip r:embed="rId3" cstate="print"/>
            <a:stretch>
              <a:fillRect/>
            </a:stretch>
          </p:blipFill>
          <p:spPr>
            <a:xfrm>
              <a:off x="7526212" y="4625082"/>
              <a:ext cx="98425" cy="95250"/>
            </a:xfrm>
            <a:prstGeom prst="rect">
              <a:avLst/>
            </a:prstGeom>
          </p:spPr>
        </p:pic>
        <p:pic>
          <p:nvPicPr>
            <p:cNvPr id="6" name="object 6"/>
            <p:cNvPicPr/>
            <p:nvPr/>
          </p:nvPicPr>
          <p:blipFill>
            <a:blip r:embed="rId3" cstate="print"/>
            <a:stretch>
              <a:fillRect/>
            </a:stretch>
          </p:blipFill>
          <p:spPr>
            <a:xfrm>
              <a:off x="7526212" y="4792696"/>
              <a:ext cx="98425" cy="95250"/>
            </a:xfrm>
            <a:prstGeom prst="rect">
              <a:avLst/>
            </a:prstGeom>
          </p:spPr>
        </p:pic>
      </p:grpSp>
      <p:sp>
        <p:nvSpPr>
          <p:cNvPr id="7" name="object 7"/>
          <p:cNvSpPr txBox="1"/>
          <p:nvPr/>
        </p:nvSpPr>
        <p:spPr>
          <a:xfrm>
            <a:off x="7613495" y="4568186"/>
            <a:ext cx="1022985" cy="360680"/>
          </a:xfrm>
          <a:prstGeom prst="rect">
            <a:avLst/>
          </a:prstGeom>
        </p:spPr>
        <p:txBody>
          <a:bodyPr vert="horz" wrap="square" lIns="0" tIns="12065" rIns="0" bIns="0" rtlCol="0">
            <a:spAutoFit/>
          </a:bodyPr>
          <a:lstStyle/>
          <a:p>
            <a:pPr marL="12700">
              <a:lnSpc>
                <a:spcPct val="100000"/>
              </a:lnSpc>
              <a:spcBef>
                <a:spcPts val="95"/>
              </a:spcBef>
            </a:pPr>
            <a:r>
              <a:rPr sz="1100" spc="-10" dirty="0">
                <a:solidFill>
                  <a:srgbClr val="FFFFFF"/>
                </a:solidFill>
                <a:latin typeface="Tahoma"/>
                <a:cs typeface="Tahoma"/>
              </a:rPr>
              <a:t>ALE2024</a:t>
            </a:r>
            <a:endParaRPr sz="1100">
              <a:latin typeface="Tahoma"/>
              <a:cs typeface="Tahoma"/>
            </a:endParaRPr>
          </a:p>
          <a:p>
            <a:pPr marL="12700">
              <a:lnSpc>
                <a:spcPct val="100000"/>
              </a:lnSpc>
            </a:pPr>
            <a:r>
              <a:rPr sz="1100" spc="-10" dirty="0">
                <a:solidFill>
                  <a:srgbClr val="FFFFFF"/>
                </a:solidFill>
                <a:latin typeface="Tahoma"/>
                <a:cs typeface="Tahoma"/>
              </a:rPr>
              <a:t>AgriFinALE2024</a:t>
            </a:r>
            <a:endParaRPr sz="1100">
              <a:latin typeface="Tahoma"/>
              <a:cs typeface="Tahoma"/>
            </a:endParaRPr>
          </a:p>
        </p:txBody>
      </p:sp>
      <p:grpSp>
        <p:nvGrpSpPr>
          <p:cNvPr id="13" name="object 13"/>
          <p:cNvGrpSpPr/>
          <p:nvPr/>
        </p:nvGrpSpPr>
        <p:grpSpPr>
          <a:xfrm>
            <a:off x="279654" y="209836"/>
            <a:ext cx="6007100" cy="783590"/>
            <a:chOff x="279654" y="209836"/>
            <a:chExt cx="6007100" cy="783590"/>
          </a:xfrm>
        </p:grpSpPr>
        <p:pic>
          <p:nvPicPr>
            <p:cNvPr id="14" name="object 14"/>
            <p:cNvPicPr/>
            <p:nvPr/>
          </p:nvPicPr>
          <p:blipFill>
            <a:blip r:embed="rId4" cstate="print"/>
            <a:stretch>
              <a:fillRect/>
            </a:stretch>
          </p:blipFill>
          <p:spPr>
            <a:xfrm>
              <a:off x="3813606" y="377317"/>
              <a:ext cx="241109" cy="167004"/>
            </a:xfrm>
            <a:prstGeom prst="rect">
              <a:avLst/>
            </a:prstGeom>
          </p:spPr>
        </p:pic>
        <p:pic>
          <p:nvPicPr>
            <p:cNvPr id="15" name="object 15"/>
            <p:cNvPicPr/>
            <p:nvPr/>
          </p:nvPicPr>
          <p:blipFill>
            <a:blip r:embed="rId5" cstate="print"/>
            <a:stretch>
              <a:fillRect/>
            </a:stretch>
          </p:blipFill>
          <p:spPr>
            <a:xfrm>
              <a:off x="3650418" y="421944"/>
              <a:ext cx="524179" cy="479557"/>
            </a:xfrm>
            <a:prstGeom prst="rect">
              <a:avLst/>
            </a:prstGeom>
          </p:spPr>
        </p:pic>
        <p:sp>
          <p:nvSpPr>
            <p:cNvPr id="16" name="object 16"/>
            <p:cNvSpPr/>
            <p:nvPr/>
          </p:nvSpPr>
          <p:spPr>
            <a:xfrm>
              <a:off x="4274477" y="377469"/>
              <a:ext cx="622300" cy="347345"/>
            </a:xfrm>
            <a:custGeom>
              <a:avLst/>
              <a:gdLst/>
              <a:ahLst/>
              <a:cxnLst/>
              <a:rect l="l" t="t" r="r" b="b"/>
              <a:pathLst>
                <a:path w="622300" h="347345">
                  <a:moveTo>
                    <a:pt x="165176" y="11950"/>
                  </a:moveTo>
                  <a:lnTo>
                    <a:pt x="155956" y="6731"/>
                  </a:lnTo>
                  <a:lnTo>
                    <a:pt x="145300" y="2997"/>
                  </a:lnTo>
                  <a:lnTo>
                    <a:pt x="133223" y="749"/>
                  </a:lnTo>
                  <a:lnTo>
                    <a:pt x="119697" y="0"/>
                  </a:lnTo>
                  <a:lnTo>
                    <a:pt x="83032" y="5981"/>
                  </a:lnTo>
                  <a:lnTo>
                    <a:pt x="56845" y="23939"/>
                  </a:lnTo>
                  <a:lnTo>
                    <a:pt x="41135" y="53860"/>
                  </a:lnTo>
                  <a:lnTo>
                    <a:pt x="35902" y="95745"/>
                  </a:lnTo>
                  <a:lnTo>
                    <a:pt x="0" y="95745"/>
                  </a:lnTo>
                  <a:lnTo>
                    <a:pt x="0" y="143637"/>
                  </a:lnTo>
                  <a:lnTo>
                    <a:pt x="35902" y="143637"/>
                  </a:lnTo>
                  <a:lnTo>
                    <a:pt x="35902" y="347129"/>
                  </a:lnTo>
                  <a:lnTo>
                    <a:pt x="83794" y="347129"/>
                  </a:lnTo>
                  <a:lnTo>
                    <a:pt x="83794" y="143637"/>
                  </a:lnTo>
                  <a:lnTo>
                    <a:pt x="155613" y="143637"/>
                  </a:lnTo>
                  <a:lnTo>
                    <a:pt x="155613" y="95745"/>
                  </a:lnTo>
                  <a:lnTo>
                    <a:pt x="83794" y="95745"/>
                  </a:lnTo>
                  <a:lnTo>
                    <a:pt x="86029" y="74803"/>
                  </a:lnTo>
                  <a:lnTo>
                    <a:pt x="92760" y="59842"/>
                  </a:lnTo>
                  <a:lnTo>
                    <a:pt x="103987" y="50876"/>
                  </a:lnTo>
                  <a:lnTo>
                    <a:pt x="119697" y="47879"/>
                  </a:lnTo>
                  <a:lnTo>
                    <a:pt x="127977" y="48323"/>
                  </a:lnTo>
                  <a:lnTo>
                    <a:pt x="136334" y="49669"/>
                  </a:lnTo>
                  <a:lnTo>
                    <a:pt x="144741" y="51917"/>
                  </a:lnTo>
                  <a:lnTo>
                    <a:pt x="153212" y="55054"/>
                  </a:lnTo>
                  <a:lnTo>
                    <a:pt x="165176" y="11950"/>
                  </a:lnTo>
                  <a:close/>
                </a:path>
                <a:path w="622300" h="347345">
                  <a:moveTo>
                    <a:pt x="393801" y="270522"/>
                  </a:moveTo>
                  <a:lnTo>
                    <a:pt x="387819" y="238645"/>
                  </a:lnTo>
                  <a:lnTo>
                    <a:pt x="369862" y="214858"/>
                  </a:lnTo>
                  <a:lnTo>
                    <a:pt x="339940" y="199148"/>
                  </a:lnTo>
                  <a:lnTo>
                    <a:pt x="298043" y="191516"/>
                  </a:lnTo>
                  <a:lnTo>
                    <a:pt x="279196" y="186880"/>
                  </a:lnTo>
                  <a:lnTo>
                    <a:pt x="265734" y="180136"/>
                  </a:lnTo>
                  <a:lnTo>
                    <a:pt x="257644" y="171310"/>
                  </a:lnTo>
                  <a:lnTo>
                    <a:pt x="254952" y="160375"/>
                  </a:lnTo>
                  <a:lnTo>
                    <a:pt x="257644" y="147815"/>
                  </a:lnTo>
                  <a:lnTo>
                    <a:pt x="265734" y="138849"/>
                  </a:lnTo>
                  <a:lnTo>
                    <a:pt x="279196" y="133451"/>
                  </a:lnTo>
                  <a:lnTo>
                    <a:pt x="298043" y="131660"/>
                  </a:lnTo>
                  <a:lnTo>
                    <a:pt x="315976" y="132257"/>
                  </a:lnTo>
                  <a:lnTo>
                    <a:pt x="333121" y="134048"/>
                  </a:lnTo>
                  <a:lnTo>
                    <a:pt x="349478" y="137045"/>
                  </a:lnTo>
                  <a:lnTo>
                    <a:pt x="365074" y="141249"/>
                  </a:lnTo>
                  <a:lnTo>
                    <a:pt x="377037" y="95745"/>
                  </a:lnTo>
                  <a:lnTo>
                    <a:pt x="355676" y="90512"/>
                  </a:lnTo>
                  <a:lnTo>
                    <a:pt x="335381" y="86779"/>
                  </a:lnTo>
                  <a:lnTo>
                    <a:pt x="316179" y="84531"/>
                  </a:lnTo>
                  <a:lnTo>
                    <a:pt x="298043" y="83781"/>
                  </a:lnTo>
                  <a:lnTo>
                    <a:pt x="258241" y="88569"/>
                  </a:lnTo>
                  <a:lnTo>
                    <a:pt x="229819" y="102933"/>
                  </a:lnTo>
                  <a:lnTo>
                    <a:pt x="212763" y="126873"/>
                  </a:lnTo>
                  <a:lnTo>
                    <a:pt x="207073" y="160375"/>
                  </a:lnTo>
                  <a:lnTo>
                    <a:pt x="212763" y="192252"/>
                  </a:lnTo>
                  <a:lnTo>
                    <a:pt x="229819" y="216052"/>
                  </a:lnTo>
                  <a:lnTo>
                    <a:pt x="258241" y="231762"/>
                  </a:lnTo>
                  <a:lnTo>
                    <a:pt x="298043" y="239395"/>
                  </a:lnTo>
                  <a:lnTo>
                    <a:pt x="318998" y="244030"/>
                  </a:lnTo>
                  <a:lnTo>
                    <a:pt x="333959" y="250761"/>
                  </a:lnTo>
                  <a:lnTo>
                    <a:pt x="342938" y="259600"/>
                  </a:lnTo>
                  <a:lnTo>
                    <a:pt x="345922" y="270522"/>
                  </a:lnTo>
                  <a:lnTo>
                    <a:pt x="342938" y="283095"/>
                  </a:lnTo>
                  <a:lnTo>
                    <a:pt x="333959" y="292061"/>
                  </a:lnTo>
                  <a:lnTo>
                    <a:pt x="318998" y="297459"/>
                  </a:lnTo>
                  <a:lnTo>
                    <a:pt x="298043" y="299250"/>
                  </a:lnTo>
                  <a:lnTo>
                    <a:pt x="272796" y="298653"/>
                  </a:lnTo>
                  <a:lnTo>
                    <a:pt x="250405" y="296849"/>
                  </a:lnTo>
                  <a:lnTo>
                    <a:pt x="230898" y="293865"/>
                  </a:lnTo>
                  <a:lnTo>
                    <a:pt x="214249" y="289674"/>
                  </a:lnTo>
                  <a:lnTo>
                    <a:pt x="202285" y="335153"/>
                  </a:lnTo>
                  <a:lnTo>
                    <a:pt x="224701" y="340398"/>
                  </a:lnTo>
                  <a:lnTo>
                    <a:pt x="248132" y="344131"/>
                  </a:lnTo>
                  <a:lnTo>
                    <a:pt x="272580" y="346379"/>
                  </a:lnTo>
                  <a:lnTo>
                    <a:pt x="298043" y="347129"/>
                  </a:lnTo>
                  <a:lnTo>
                    <a:pt x="339940" y="342341"/>
                  </a:lnTo>
                  <a:lnTo>
                    <a:pt x="369862" y="327977"/>
                  </a:lnTo>
                  <a:lnTo>
                    <a:pt x="387819" y="304038"/>
                  </a:lnTo>
                  <a:lnTo>
                    <a:pt x="393801" y="270522"/>
                  </a:lnTo>
                  <a:close/>
                </a:path>
                <a:path w="622300" h="347345">
                  <a:moveTo>
                    <a:pt x="622211" y="0"/>
                  </a:moveTo>
                  <a:lnTo>
                    <a:pt x="574319" y="11950"/>
                  </a:lnTo>
                  <a:lnTo>
                    <a:pt x="574319" y="90957"/>
                  </a:lnTo>
                  <a:lnTo>
                    <a:pt x="574319" y="136448"/>
                  </a:lnTo>
                  <a:lnTo>
                    <a:pt x="574319" y="294449"/>
                  </a:lnTo>
                  <a:lnTo>
                    <a:pt x="566178" y="296037"/>
                  </a:lnTo>
                  <a:lnTo>
                    <a:pt x="558203" y="297243"/>
                  </a:lnTo>
                  <a:lnTo>
                    <a:pt x="542556" y="298831"/>
                  </a:lnTo>
                  <a:lnTo>
                    <a:pt x="534581" y="299237"/>
                  </a:lnTo>
                  <a:lnTo>
                    <a:pt x="526440" y="299237"/>
                  </a:lnTo>
                  <a:lnTo>
                    <a:pt x="505485" y="295503"/>
                  </a:lnTo>
                  <a:lnTo>
                    <a:pt x="490524" y="284276"/>
                  </a:lnTo>
                  <a:lnTo>
                    <a:pt x="481545" y="265582"/>
                  </a:lnTo>
                  <a:lnTo>
                    <a:pt x="478561" y="239395"/>
                  </a:lnTo>
                  <a:lnTo>
                    <a:pt x="478561" y="191516"/>
                  </a:lnTo>
                  <a:lnTo>
                    <a:pt x="481545" y="165328"/>
                  </a:lnTo>
                  <a:lnTo>
                    <a:pt x="490524" y="146621"/>
                  </a:lnTo>
                  <a:lnTo>
                    <a:pt x="505485" y="135394"/>
                  </a:lnTo>
                  <a:lnTo>
                    <a:pt x="526440" y="131648"/>
                  </a:lnTo>
                  <a:lnTo>
                    <a:pt x="534581" y="131648"/>
                  </a:lnTo>
                  <a:lnTo>
                    <a:pt x="542556" y="132067"/>
                  </a:lnTo>
                  <a:lnTo>
                    <a:pt x="558203" y="133654"/>
                  </a:lnTo>
                  <a:lnTo>
                    <a:pt x="566178" y="134848"/>
                  </a:lnTo>
                  <a:lnTo>
                    <a:pt x="574319" y="136448"/>
                  </a:lnTo>
                  <a:lnTo>
                    <a:pt x="574319" y="90957"/>
                  </a:lnTo>
                  <a:lnTo>
                    <a:pt x="562254" y="87820"/>
                  </a:lnTo>
                  <a:lnTo>
                    <a:pt x="550252" y="85585"/>
                  </a:lnTo>
                  <a:lnTo>
                    <a:pt x="538314" y="84239"/>
                  </a:lnTo>
                  <a:lnTo>
                    <a:pt x="526440" y="83781"/>
                  </a:lnTo>
                  <a:lnTo>
                    <a:pt x="484543" y="90512"/>
                  </a:lnTo>
                  <a:lnTo>
                    <a:pt x="454609" y="110718"/>
                  </a:lnTo>
                  <a:lnTo>
                    <a:pt x="436664" y="144386"/>
                  </a:lnTo>
                  <a:lnTo>
                    <a:pt x="430682" y="191516"/>
                  </a:lnTo>
                  <a:lnTo>
                    <a:pt x="430682" y="239395"/>
                  </a:lnTo>
                  <a:lnTo>
                    <a:pt x="436664" y="286524"/>
                  </a:lnTo>
                  <a:lnTo>
                    <a:pt x="454609" y="320192"/>
                  </a:lnTo>
                  <a:lnTo>
                    <a:pt x="484543" y="340398"/>
                  </a:lnTo>
                  <a:lnTo>
                    <a:pt x="526440" y="347129"/>
                  </a:lnTo>
                  <a:lnTo>
                    <a:pt x="559358" y="346379"/>
                  </a:lnTo>
                  <a:lnTo>
                    <a:pt x="586282" y="344144"/>
                  </a:lnTo>
                  <a:lnTo>
                    <a:pt x="607237" y="340398"/>
                  </a:lnTo>
                  <a:lnTo>
                    <a:pt x="622211" y="335153"/>
                  </a:lnTo>
                  <a:lnTo>
                    <a:pt x="622211" y="299237"/>
                  </a:lnTo>
                  <a:lnTo>
                    <a:pt x="622211" y="131648"/>
                  </a:lnTo>
                  <a:lnTo>
                    <a:pt x="622211" y="90957"/>
                  </a:lnTo>
                  <a:lnTo>
                    <a:pt x="622211" y="0"/>
                  </a:lnTo>
                  <a:close/>
                </a:path>
              </a:pathLst>
            </a:custGeom>
            <a:solidFill>
              <a:srgbClr val="FFFFFF"/>
            </a:solidFill>
          </p:spPr>
          <p:txBody>
            <a:bodyPr wrap="square" lIns="0" tIns="0" rIns="0" bIns="0" rtlCol="0"/>
            <a:lstStyle/>
            <a:p>
              <a:endParaRPr/>
            </a:p>
          </p:txBody>
        </p:sp>
        <p:pic>
          <p:nvPicPr>
            <p:cNvPr id="17" name="object 17"/>
            <p:cNvPicPr/>
            <p:nvPr/>
          </p:nvPicPr>
          <p:blipFill>
            <a:blip r:embed="rId6" cstate="print"/>
            <a:stretch>
              <a:fillRect/>
            </a:stretch>
          </p:blipFill>
          <p:spPr>
            <a:xfrm>
              <a:off x="4303038" y="748620"/>
              <a:ext cx="110934" cy="142328"/>
            </a:xfrm>
            <a:prstGeom prst="rect">
              <a:avLst/>
            </a:prstGeom>
          </p:spPr>
        </p:pic>
        <p:pic>
          <p:nvPicPr>
            <p:cNvPr id="18" name="object 18"/>
            <p:cNvPicPr/>
            <p:nvPr/>
          </p:nvPicPr>
          <p:blipFill>
            <a:blip r:embed="rId7" cstate="print"/>
            <a:stretch>
              <a:fillRect/>
            </a:stretch>
          </p:blipFill>
          <p:spPr>
            <a:xfrm>
              <a:off x="4446372" y="788589"/>
              <a:ext cx="85953" cy="103758"/>
            </a:xfrm>
            <a:prstGeom prst="rect">
              <a:avLst/>
            </a:prstGeom>
          </p:spPr>
        </p:pic>
        <p:pic>
          <p:nvPicPr>
            <p:cNvPr id="19" name="object 19"/>
            <p:cNvPicPr/>
            <p:nvPr/>
          </p:nvPicPr>
          <p:blipFill>
            <a:blip r:embed="rId8" cstate="print"/>
            <a:stretch>
              <a:fillRect/>
            </a:stretch>
          </p:blipFill>
          <p:spPr>
            <a:xfrm>
              <a:off x="4579893" y="788394"/>
              <a:ext cx="82156" cy="102552"/>
            </a:xfrm>
            <a:prstGeom prst="rect">
              <a:avLst/>
            </a:prstGeom>
          </p:spPr>
        </p:pic>
        <p:pic>
          <p:nvPicPr>
            <p:cNvPr id="20" name="object 20"/>
            <p:cNvPicPr/>
            <p:nvPr/>
          </p:nvPicPr>
          <p:blipFill>
            <a:blip r:embed="rId9" cstate="print"/>
            <a:stretch>
              <a:fillRect/>
            </a:stretch>
          </p:blipFill>
          <p:spPr>
            <a:xfrm>
              <a:off x="4698850" y="789609"/>
              <a:ext cx="91135" cy="141516"/>
            </a:xfrm>
            <a:prstGeom prst="rect">
              <a:avLst/>
            </a:prstGeom>
          </p:spPr>
        </p:pic>
        <p:pic>
          <p:nvPicPr>
            <p:cNvPr id="21" name="object 21"/>
            <p:cNvPicPr/>
            <p:nvPr/>
          </p:nvPicPr>
          <p:blipFill>
            <a:blip r:embed="rId10" cstate="print"/>
            <a:stretch>
              <a:fillRect/>
            </a:stretch>
          </p:blipFill>
          <p:spPr>
            <a:xfrm>
              <a:off x="4817766" y="788993"/>
              <a:ext cx="81559" cy="102958"/>
            </a:xfrm>
            <a:prstGeom prst="rect">
              <a:avLst/>
            </a:prstGeom>
          </p:spPr>
        </p:pic>
        <p:pic>
          <p:nvPicPr>
            <p:cNvPr id="22" name="object 22"/>
            <p:cNvPicPr/>
            <p:nvPr/>
          </p:nvPicPr>
          <p:blipFill>
            <a:blip r:embed="rId11" cstate="print"/>
            <a:stretch>
              <a:fillRect/>
            </a:stretch>
          </p:blipFill>
          <p:spPr>
            <a:xfrm>
              <a:off x="279654" y="209836"/>
              <a:ext cx="3181769" cy="749045"/>
            </a:xfrm>
            <a:prstGeom prst="rect">
              <a:avLst/>
            </a:prstGeom>
          </p:spPr>
        </p:pic>
        <p:pic>
          <p:nvPicPr>
            <p:cNvPr id="23" name="object 23"/>
            <p:cNvPicPr/>
            <p:nvPr/>
          </p:nvPicPr>
          <p:blipFill>
            <a:blip r:embed="rId12" cstate="print"/>
            <a:stretch>
              <a:fillRect/>
            </a:stretch>
          </p:blipFill>
          <p:spPr>
            <a:xfrm>
              <a:off x="5025834" y="244170"/>
              <a:ext cx="1260614" cy="749041"/>
            </a:xfrm>
            <a:prstGeom prst="rect">
              <a:avLst/>
            </a:prstGeom>
          </p:spPr>
        </p:pic>
      </p:grpSp>
      <p:pic>
        <p:nvPicPr>
          <p:cNvPr id="24" name="Google Shape;61;p15">
            <a:extLst>
              <a:ext uri="{FF2B5EF4-FFF2-40B4-BE49-F238E27FC236}">
                <a16:creationId xmlns:a16="http://schemas.microsoft.com/office/drawing/2014/main" id="{72CD28D1-3B61-EE05-8782-7C4608B7580A}"/>
              </a:ext>
            </a:extLst>
          </p:cNvPr>
          <p:cNvPicPr preferRelativeResize="0"/>
          <p:nvPr/>
        </p:nvPicPr>
        <p:blipFill>
          <a:blip r:embed="rId13">
            <a:alphaModFix/>
          </a:blip>
          <a:stretch>
            <a:fillRect/>
          </a:stretch>
        </p:blipFill>
        <p:spPr>
          <a:xfrm>
            <a:off x="815738" y="2124339"/>
            <a:ext cx="2670376" cy="2103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26;p19">
            <a:extLst>
              <a:ext uri="{FF2B5EF4-FFF2-40B4-BE49-F238E27FC236}">
                <a16:creationId xmlns:a16="http://schemas.microsoft.com/office/drawing/2014/main" id="{5D1D09D7-FBDE-6D5F-A90F-1C60137825B1}"/>
              </a:ext>
            </a:extLst>
          </p:cNvPr>
          <p:cNvSpPr txBox="1"/>
          <p:nvPr/>
        </p:nvSpPr>
        <p:spPr>
          <a:xfrm>
            <a:off x="2585037" y="257078"/>
            <a:ext cx="6405282" cy="46932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2600" dirty="0">
                <a:latin typeface="Montserrat" panose="00000500000000000000" pitchFamily="2" charset="0"/>
                <a:ea typeface="Unbounded"/>
                <a:cs typeface="Unbounded"/>
                <a:sym typeface="Unbounded"/>
              </a:rPr>
              <a:t>How can we address this?</a:t>
            </a:r>
            <a:endParaRPr sz="2600" i="0" u="none" strike="noStrike" cap="none" dirty="0">
              <a:solidFill>
                <a:srgbClr val="000000"/>
              </a:solidFill>
              <a:latin typeface="Montserrat" panose="00000500000000000000" pitchFamily="2" charset="0"/>
              <a:ea typeface="Unbounded"/>
              <a:cs typeface="Unbounded"/>
              <a:sym typeface="Unbounded"/>
            </a:endParaRPr>
          </a:p>
        </p:txBody>
      </p:sp>
      <p:sp>
        <p:nvSpPr>
          <p:cNvPr id="3" name="Google Shape;127;p19">
            <a:extLst>
              <a:ext uri="{FF2B5EF4-FFF2-40B4-BE49-F238E27FC236}">
                <a16:creationId xmlns:a16="http://schemas.microsoft.com/office/drawing/2014/main" id="{B93C0E92-2304-AA86-9482-AB219B9CE0B3}"/>
              </a:ext>
            </a:extLst>
          </p:cNvPr>
          <p:cNvSpPr txBox="1"/>
          <p:nvPr/>
        </p:nvSpPr>
        <p:spPr>
          <a:xfrm>
            <a:off x="2610016" y="778957"/>
            <a:ext cx="6011470" cy="808909"/>
          </a:xfrm>
          <a:prstGeom prst="rect">
            <a:avLst/>
          </a:prstGeom>
          <a:noFill/>
          <a:ln>
            <a:noFill/>
          </a:ln>
        </p:spPr>
        <p:txBody>
          <a:bodyPr spcFirstLastPara="1" wrap="square" lIns="68575" tIns="34275" rIns="68575" bIns="34275" anchor="t" anchorCtr="0">
            <a:spAutoFit/>
          </a:bodyPr>
          <a:lstStyle/>
          <a:p>
            <a:pPr algn="just">
              <a:lnSpc>
                <a:spcPct val="115000"/>
              </a:lnSpc>
              <a:spcAft>
                <a:spcPts val="800"/>
              </a:spcAft>
            </a:pPr>
            <a:r>
              <a:rPr lang="en-US" sz="1800" kern="150" dirty="0">
                <a:effectLst/>
                <a:latin typeface="Montserrat" panose="00000500000000000000" pitchFamily="2" charset="0"/>
                <a:ea typeface="Aptos" panose="020B0004020202020204" pitchFamily="34" charset="0"/>
                <a:cs typeface="Times New Roman" panose="02020603050405020304" pitchFamily="18" charset="0"/>
              </a:rPr>
              <a:t>We don’t have the answers, but these are areas we might want to explore:</a:t>
            </a:r>
          </a:p>
        </p:txBody>
      </p:sp>
      <p:pic>
        <p:nvPicPr>
          <p:cNvPr id="4" name="Google Shape;140;p19">
            <a:extLst>
              <a:ext uri="{FF2B5EF4-FFF2-40B4-BE49-F238E27FC236}">
                <a16:creationId xmlns:a16="http://schemas.microsoft.com/office/drawing/2014/main" id="{380768EA-130A-BA89-FC13-D0074AB584E6}"/>
              </a:ext>
            </a:extLst>
          </p:cNvPr>
          <p:cNvPicPr preferRelativeResize="0"/>
          <p:nvPr/>
        </p:nvPicPr>
        <p:blipFill>
          <a:blip r:embed="rId2">
            <a:alphaModFix/>
          </a:blip>
          <a:stretch>
            <a:fillRect/>
          </a:stretch>
        </p:blipFill>
        <p:spPr>
          <a:xfrm>
            <a:off x="0" y="-7125"/>
            <a:ext cx="1921008" cy="5143500"/>
          </a:xfrm>
          <a:prstGeom prst="rect">
            <a:avLst/>
          </a:prstGeom>
          <a:solidFill>
            <a:srgbClr val="81BE41"/>
          </a:solidFill>
          <a:ln>
            <a:noFill/>
          </a:ln>
        </p:spPr>
      </p:pic>
      <p:pic>
        <p:nvPicPr>
          <p:cNvPr id="5" name="Google Shape;60;p15">
            <a:extLst>
              <a:ext uri="{FF2B5EF4-FFF2-40B4-BE49-F238E27FC236}">
                <a16:creationId xmlns:a16="http://schemas.microsoft.com/office/drawing/2014/main" id="{9D05E444-6497-F02F-62F8-4EE35FB5FDF9}"/>
              </a:ext>
            </a:extLst>
          </p:cNvPr>
          <p:cNvPicPr preferRelativeResize="0"/>
          <p:nvPr/>
        </p:nvPicPr>
        <p:blipFill>
          <a:blip r:embed="rId3">
            <a:alphaModFix/>
          </a:blip>
          <a:stretch>
            <a:fillRect/>
          </a:stretch>
        </p:blipFill>
        <p:spPr>
          <a:xfrm>
            <a:off x="0" y="778957"/>
            <a:ext cx="2380125" cy="3571335"/>
          </a:xfrm>
          <a:prstGeom prst="rect">
            <a:avLst/>
          </a:prstGeom>
          <a:noFill/>
          <a:ln>
            <a:noFill/>
          </a:ln>
        </p:spPr>
      </p:pic>
      <p:sp>
        <p:nvSpPr>
          <p:cNvPr id="6" name="TextBox 5">
            <a:extLst>
              <a:ext uri="{FF2B5EF4-FFF2-40B4-BE49-F238E27FC236}">
                <a16:creationId xmlns:a16="http://schemas.microsoft.com/office/drawing/2014/main" id="{CBFBD181-6951-B0D6-34A4-937CA52D3530}"/>
              </a:ext>
            </a:extLst>
          </p:cNvPr>
          <p:cNvSpPr txBox="1"/>
          <p:nvPr/>
        </p:nvSpPr>
        <p:spPr>
          <a:xfrm>
            <a:off x="2380125" y="1640416"/>
            <a:ext cx="6011470" cy="4336956"/>
          </a:xfrm>
          <a:prstGeom prst="rect">
            <a:avLst/>
          </a:prstGeom>
          <a:noFill/>
        </p:spPr>
        <p:txBody>
          <a:bodyPr wrap="square">
            <a:spAutoFit/>
          </a:bodyPr>
          <a:lstStyle/>
          <a:p>
            <a:pPr marL="342900" lvl="0" indent="-342900" algn="just">
              <a:lnSpc>
                <a:spcPct val="115000"/>
              </a:lnSpc>
              <a:spcAft>
                <a:spcPts val="800"/>
              </a:spcAft>
              <a:buSzPts val="1000"/>
              <a:buFont typeface="Wingdings" panose="05000000000000000000" pitchFamily="2" charset="2"/>
              <a:buChar char=""/>
            </a:pPr>
            <a:r>
              <a:rPr lang="en-US" sz="1400" kern="150" dirty="0">
                <a:effectLst/>
                <a:latin typeface="Montserrat" panose="00000500000000000000" pitchFamily="2" charset="0"/>
                <a:ea typeface="Aptos" panose="020B0004020202020204" pitchFamily="34" charset="0"/>
                <a:cs typeface="Times New Roman" panose="02020603050405020304" pitchFamily="18" charset="0"/>
              </a:rPr>
              <a:t>Alternative funding models – i.e., leveraging local capital like pension funds on a patient capital model which </a:t>
            </a:r>
            <a:r>
              <a:rPr lang="en-US" sz="1400" kern="150" dirty="0" err="1">
                <a:effectLst/>
                <a:latin typeface="Montserrat" panose="00000500000000000000" pitchFamily="2" charset="0"/>
                <a:ea typeface="Aptos" panose="020B0004020202020204" pitchFamily="34" charset="0"/>
                <a:cs typeface="Times New Roman" panose="02020603050405020304" pitchFamily="18" charset="0"/>
              </a:rPr>
              <a:t>incentivises</a:t>
            </a:r>
            <a:r>
              <a:rPr lang="en-US" sz="1400" kern="150" dirty="0">
                <a:effectLst/>
                <a:latin typeface="Montserrat" panose="00000500000000000000" pitchFamily="2" charset="0"/>
                <a:ea typeface="Aptos" panose="020B0004020202020204" pitchFamily="34" charset="0"/>
                <a:cs typeface="Times New Roman" panose="02020603050405020304" pitchFamily="18" charset="0"/>
              </a:rPr>
              <a:t> slow and resilient growth.</a:t>
            </a:r>
            <a:endParaRPr lang="en-US" sz="1600" kern="150" dirty="0">
              <a:effectLst/>
              <a:latin typeface="Montserrat" panose="00000500000000000000" pitchFamily="2" charset="0"/>
              <a:ea typeface="Aptos" panose="020B0004020202020204" pitchFamily="34" charset="0"/>
              <a:cs typeface="Times New Roman" panose="02020603050405020304" pitchFamily="18" charset="0"/>
            </a:endParaRPr>
          </a:p>
          <a:p>
            <a:pPr marL="342900" indent="-342900" algn="just">
              <a:lnSpc>
                <a:spcPct val="115000"/>
              </a:lnSpc>
              <a:spcAft>
                <a:spcPts val="800"/>
              </a:spcAft>
              <a:buSzPts val="1000"/>
              <a:buFont typeface="Wingdings" panose="05000000000000000000" pitchFamily="2" charset="2"/>
              <a:buChar char=""/>
            </a:pPr>
            <a:r>
              <a:rPr lang="en-GB" sz="1400" dirty="0">
                <a:latin typeface="Montserrat" panose="00000500000000000000" pitchFamily="2" charset="0"/>
              </a:rPr>
              <a:t>Encouraging ventures to “scale deep” – Involves cultivating relationships with local funders, and, in so doing, growing sustainably. </a:t>
            </a:r>
            <a:r>
              <a:rPr lang="en-US" sz="1400" kern="150" dirty="0">
                <a:effectLst/>
                <a:latin typeface="Montserrat" panose="00000500000000000000" pitchFamily="2" charset="0"/>
                <a:ea typeface="Aptos" panose="020B0004020202020204" pitchFamily="34" charset="0"/>
                <a:cs typeface="Times New Roman" panose="02020603050405020304" pitchFamily="18" charset="0"/>
              </a:rPr>
              <a:t>Continuing to support incubators who can work with innovators to broker partnerships and collaboration, reduce costs- e.g. through shared infrastructure- and build capacity.</a:t>
            </a:r>
            <a:endParaRPr lang="en-US" sz="1600" kern="150" dirty="0">
              <a:effectLst/>
              <a:latin typeface="Montserrat" panose="00000500000000000000" pitchFamily="2"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Wingdings" panose="05000000000000000000" pitchFamily="2" charset="2"/>
              <a:buChar char=""/>
            </a:pPr>
            <a:r>
              <a:rPr lang="en-US" sz="1400" kern="150" dirty="0">
                <a:effectLst/>
                <a:latin typeface="Montserrat" panose="00000500000000000000" pitchFamily="2" charset="0"/>
                <a:ea typeface="Aptos" panose="020B0004020202020204" pitchFamily="34" charset="0"/>
                <a:cs typeface="Times New Roman" panose="02020603050405020304" pitchFamily="18" charset="0"/>
              </a:rPr>
              <a:t>Bringing in social intermediaries like SACCOs, Cooperatives and Farmer Associations to potentially be a source of funding, but they can also partner with innovators to develop and distribute solutions that work for their constituents.</a:t>
            </a:r>
          </a:p>
          <a:p>
            <a:pPr marL="342900" lvl="0" indent="-342900" algn="just">
              <a:lnSpc>
                <a:spcPct val="115000"/>
              </a:lnSpc>
              <a:spcAft>
                <a:spcPts val="800"/>
              </a:spcAft>
              <a:buSzPts val="1000"/>
              <a:buFont typeface="Wingdings" panose="05000000000000000000" pitchFamily="2" charset="2"/>
              <a:buChar char=""/>
            </a:pPr>
            <a:endParaRPr lang="en-US" sz="1400" kern="150" dirty="0">
              <a:latin typeface="Montserrat" panose="00000500000000000000" pitchFamily="2"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Wingdings" panose="05000000000000000000" pitchFamily="2" charset="2"/>
              <a:buChar char=""/>
            </a:pPr>
            <a:endParaRPr lang="en-US" sz="1600" kern="150" dirty="0">
              <a:effectLst/>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892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18194" y="1460636"/>
            <a:ext cx="8090534" cy="1090042"/>
          </a:xfrm>
          <a:prstGeom prst="rect">
            <a:avLst/>
          </a:prstGeom>
        </p:spPr>
        <p:txBody>
          <a:bodyPr vert="horz" wrap="square" lIns="0" tIns="12700" rIns="0" bIns="0" rtlCol="0">
            <a:spAutoFit/>
          </a:bodyPr>
          <a:lstStyle/>
          <a:p>
            <a:pPr marL="685800" indent="-457200">
              <a:buFont typeface="Arial"/>
              <a:buAutoNum type="arabicPeriod"/>
            </a:pPr>
            <a:r>
              <a:rPr lang="en-US" sz="1400" kern="100" dirty="0">
                <a:effectLst/>
                <a:latin typeface="Montserrat" panose="00000500000000000000" pitchFamily="2" charset="0"/>
                <a:ea typeface="Aptos" panose="020B0004020202020204" pitchFamily="34" charset="0"/>
                <a:cs typeface="Times New Roman" panose="02020603050405020304" pitchFamily="18" charset="0"/>
              </a:rPr>
              <a:t>Lastly, the role of public investment particularly in infrastructure cannot be understated. While the digital world is useful for coordination, ultimately the agricultural economy is deeply material. Investments in roads, rail, etc. are central. Even digital platforms can only offer so much to farmers if they cannot reach them or if they get stuck in the mud, etc.</a:t>
            </a:r>
            <a:endParaRPr lang="en-KE" sz="1400" dirty="0">
              <a:latin typeface="Montserrat" panose="00000500000000000000" pitchFamily="2" charset="0"/>
            </a:endParaRPr>
          </a:p>
        </p:txBody>
      </p:sp>
      <p:sp>
        <p:nvSpPr>
          <p:cNvPr id="9" name="object 9">
            <a:extLst>
              <a:ext uri="{FF2B5EF4-FFF2-40B4-BE49-F238E27FC236}">
                <a16:creationId xmlns:a16="http://schemas.microsoft.com/office/drawing/2014/main" id="{88B2B140-E6F6-F7B0-4E41-CF06D4A04F0C}"/>
              </a:ext>
            </a:extLst>
          </p:cNvPr>
          <p:cNvSpPr txBox="1">
            <a:spLocks/>
          </p:cNvSpPr>
          <p:nvPr/>
        </p:nvSpPr>
        <p:spPr>
          <a:xfrm>
            <a:off x="318194" y="361950"/>
            <a:ext cx="7835206" cy="382156"/>
          </a:xfrm>
          <a:prstGeom prst="rect">
            <a:avLst/>
          </a:prstGeom>
        </p:spPr>
        <p:txBody>
          <a:bodyPr vert="horz" wrap="square" lIns="0" tIns="12700" rIns="0" bIns="0" rtlCol="0">
            <a:spAutoFit/>
          </a:bodyPr>
          <a:lstStyle>
            <a:lvl1pPr>
              <a:defRPr sz="1400" b="0" i="0">
                <a:solidFill>
                  <a:srgbClr val="004A22"/>
                </a:solidFill>
                <a:latin typeface="Tahoma"/>
                <a:ea typeface="+mj-ea"/>
                <a:cs typeface="Tahoma"/>
              </a:defRPr>
            </a:lvl1pPr>
          </a:lstStyle>
          <a:p>
            <a:pPr marL="12700" algn="ctr">
              <a:spcBef>
                <a:spcPts val="100"/>
              </a:spcBef>
            </a:pPr>
            <a:r>
              <a:rPr lang="en-GB" sz="2400" b="1" spc="-10" dirty="0">
                <a:latin typeface="Montserrat" panose="00000500000000000000" pitchFamily="2" charset="0"/>
              </a:rPr>
              <a:t>How can we address this?</a:t>
            </a:r>
            <a:r>
              <a:rPr lang="en-US" sz="2400" b="1" spc="-10" dirty="0">
                <a:latin typeface="Montserrat" panose="00000500000000000000" pitchFamily="2" charset="0"/>
              </a:rPr>
              <a:t> </a:t>
            </a:r>
            <a:r>
              <a:rPr lang="en-US" sz="2400" spc="-10" dirty="0">
                <a:latin typeface="Montserrat" panose="00000500000000000000" pitchFamily="2" charset="0"/>
              </a:rPr>
              <a:t>Cont’d</a:t>
            </a:r>
            <a:endParaRPr lang="en-GB" sz="2400" spc="-10" dirty="0">
              <a:latin typeface="Montserrat" panose="00000500000000000000" pitchFamily="2" charset="0"/>
            </a:endParaRPr>
          </a:p>
        </p:txBody>
      </p:sp>
      <p:pic>
        <p:nvPicPr>
          <p:cNvPr id="13" name="Google Shape;690;p40">
            <a:extLst>
              <a:ext uri="{FF2B5EF4-FFF2-40B4-BE49-F238E27FC236}">
                <a16:creationId xmlns:a16="http://schemas.microsoft.com/office/drawing/2014/main" id="{B31864AF-CDBB-F12D-90C9-A7BAB64CE799}"/>
              </a:ext>
            </a:extLst>
          </p:cNvPr>
          <p:cNvPicPr preferRelativeResize="0"/>
          <p:nvPr/>
        </p:nvPicPr>
        <p:blipFill rotWithShape="1">
          <a:blip r:embed="rId2">
            <a:alphaModFix/>
          </a:blip>
          <a:srcRect t="60971" b="11684"/>
          <a:stretch/>
        </p:blipFill>
        <p:spPr>
          <a:xfrm>
            <a:off x="-76200" y="3963854"/>
            <a:ext cx="9296400" cy="18501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pic>
          <p:nvPicPr>
            <p:cNvPr id="3" name="object 3"/>
            <p:cNvPicPr/>
            <p:nvPr/>
          </p:nvPicPr>
          <p:blipFill>
            <a:blip r:embed="rId2" cstate="print"/>
            <a:stretch>
              <a:fillRect/>
            </a:stretch>
          </p:blipFill>
          <p:spPr>
            <a:xfrm>
              <a:off x="0" y="4298764"/>
              <a:ext cx="5095290" cy="843985"/>
            </a:xfrm>
            <a:prstGeom prst="rect">
              <a:avLst/>
            </a:prstGeom>
          </p:spPr>
        </p:pic>
        <p:pic>
          <p:nvPicPr>
            <p:cNvPr id="4" name="object 4"/>
            <p:cNvPicPr/>
            <p:nvPr/>
          </p:nvPicPr>
          <p:blipFill>
            <a:blip r:embed="rId3" cstate="print"/>
            <a:stretch>
              <a:fillRect/>
            </a:stretch>
          </p:blipFill>
          <p:spPr>
            <a:xfrm>
              <a:off x="3810685" y="80"/>
              <a:ext cx="5333314" cy="5143419"/>
            </a:xfrm>
            <a:prstGeom prst="rect">
              <a:avLst/>
            </a:prstGeom>
          </p:spPr>
        </p:pic>
        <p:pic>
          <p:nvPicPr>
            <p:cNvPr id="5" name="object 5"/>
            <p:cNvPicPr/>
            <p:nvPr/>
          </p:nvPicPr>
          <p:blipFill>
            <a:blip r:embed="rId4" cstate="print"/>
            <a:stretch>
              <a:fillRect/>
            </a:stretch>
          </p:blipFill>
          <p:spPr>
            <a:xfrm>
              <a:off x="7969591" y="4625082"/>
              <a:ext cx="98425" cy="95250"/>
            </a:xfrm>
            <a:prstGeom prst="rect">
              <a:avLst/>
            </a:prstGeom>
          </p:spPr>
        </p:pic>
        <p:pic>
          <p:nvPicPr>
            <p:cNvPr id="6" name="object 6"/>
            <p:cNvPicPr/>
            <p:nvPr/>
          </p:nvPicPr>
          <p:blipFill>
            <a:blip r:embed="rId4" cstate="print"/>
            <a:stretch>
              <a:fillRect/>
            </a:stretch>
          </p:blipFill>
          <p:spPr>
            <a:xfrm>
              <a:off x="7969591" y="4792696"/>
              <a:ext cx="98425" cy="95250"/>
            </a:xfrm>
            <a:prstGeom prst="rect">
              <a:avLst/>
            </a:prstGeom>
          </p:spPr>
        </p:pic>
      </p:grpSp>
      <p:sp>
        <p:nvSpPr>
          <p:cNvPr id="7" name="object 7"/>
          <p:cNvSpPr txBox="1"/>
          <p:nvPr/>
        </p:nvSpPr>
        <p:spPr>
          <a:xfrm>
            <a:off x="8056874" y="4568186"/>
            <a:ext cx="1022985" cy="360680"/>
          </a:xfrm>
          <a:prstGeom prst="rect">
            <a:avLst/>
          </a:prstGeom>
        </p:spPr>
        <p:txBody>
          <a:bodyPr vert="horz" wrap="square" lIns="0" tIns="12065" rIns="0" bIns="0" rtlCol="0">
            <a:spAutoFit/>
          </a:bodyPr>
          <a:lstStyle/>
          <a:p>
            <a:pPr marL="12700">
              <a:lnSpc>
                <a:spcPct val="100000"/>
              </a:lnSpc>
              <a:spcBef>
                <a:spcPts val="95"/>
              </a:spcBef>
            </a:pPr>
            <a:r>
              <a:rPr sz="1100" spc="-10" dirty="0">
                <a:solidFill>
                  <a:srgbClr val="FFFFFF"/>
                </a:solidFill>
                <a:latin typeface="Tahoma"/>
                <a:cs typeface="Tahoma"/>
              </a:rPr>
              <a:t>ALE2024</a:t>
            </a:r>
            <a:endParaRPr sz="1100">
              <a:latin typeface="Tahoma"/>
              <a:cs typeface="Tahoma"/>
            </a:endParaRPr>
          </a:p>
          <a:p>
            <a:pPr marL="12700">
              <a:lnSpc>
                <a:spcPct val="100000"/>
              </a:lnSpc>
            </a:pPr>
            <a:r>
              <a:rPr sz="1100" spc="-10" dirty="0">
                <a:solidFill>
                  <a:srgbClr val="FFFFFF"/>
                </a:solidFill>
                <a:latin typeface="Tahoma"/>
                <a:cs typeface="Tahoma"/>
              </a:rPr>
              <a:t>AgriFinALE2024</a:t>
            </a:r>
            <a:endParaRPr sz="1100">
              <a:latin typeface="Tahoma"/>
              <a:cs typeface="Tahoma"/>
            </a:endParaRPr>
          </a:p>
        </p:txBody>
      </p:sp>
      <p:grpSp>
        <p:nvGrpSpPr>
          <p:cNvPr id="8" name="object 8"/>
          <p:cNvGrpSpPr/>
          <p:nvPr/>
        </p:nvGrpSpPr>
        <p:grpSpPr>
          <a:xfrm>
            <a:off x="1252242" y="1921433"/>
            <a:ext cx="1249045" cy="554355"/>
            <a:chOff x="1252242" y="1921433"/>
            <a:chExt cx="1249045" cy="554355"/>
          </a:xfrm>
        </p:grpSpPr>
        <p:pic>
          <p:nvPicPr>
            <p:cNvPr id="9" name="object 9"/>
            <p:cNvPicPr/>
            <p:nvPr/>
          </p:nvPicPr>
          <p:blipFill>
            <a:blip r:embed="rId5" cstate="print"/>
            <a:stretch>
              <a:fillRect/>
            </a:stretch>
          </p:blipFill>
          <p:spPr>
            <a:xfrm>
              <a:off x="1415453" y="1921433"/>
              <a:ext cx="241096" cy="166992"/>
            </a:xfrm>
            <a:prstGeom prst="rect">
              <a:avLst/>
            </a:prstGeom>
          </p:spPr>
        </p:pic>
        <p:pic>
          <p:nvPicPr>
            <p:cNvPr id="10" name="object 10"/>
            <p:cNvPicPr/>
            <p:nvPr/>
          </p:nvPicPr>
          <p:blipFill>
            <a:blip r:embed="rId6" cstate="print"/>
            <a:stretch>
              <a:fillRect/>
            </a:stretch>
          </p:blipFill>
          <p:spPr>
            <a:xfrm>
              <a:off x="1252242" y="1966061"/>
              <a:ext cx="524189" cy="479557"/>
            </a:xfrm>
            <a:prstGeom prst="rect">
              <a:avLst/>
            </a:prstGeom>
          </p:spPr>
        </p:pic>
        <p:sp>
          <p:nvSpPr>
            <p:cNvPr id="11" name="object 11"/>
            <p:cNvSpPr/>
            <p:nvPr/>
          </p:nvSpPr>
          <p:spPr>
            <a:xfrm>
              <a:off x="1876310" y="1921598"/>
              <a:ext cx="622300" cy="347345"/>
            </a:xfrm>
            <a:custGeom>
              <a:avLst/>
              <a:gdLst/>
              <a:ahLst/>
              <a:cxnLst/>
              <a:rect l="l" t="t" r="r" b="b"/>
              <a:pathLst>
                <a:path w="622300" h="347344">
                  <a:moveTo>
                    <a:pt x="165176" y="11950"/>
                  </a:moveTo>
                  <a:lnTo>
                    <a:pt x="155956" y="6718"/>
                  </a:lnTo>
                  <a:lnTo>
                    <a:pt x="145313" y="2984"/>
                  </a:lnTo>
                  <a:lnTo>
                    <a:pt x="133223" y="736"/>
                  </a:lnTo>
                  <a:lnTo>
                    <a:pt x="119697" y="0"/>
                  </a:lnTo>
                  <a:lnTo>
                    <a:pt x="83032" y="5981"/>
                  </a:lnTo>
                  <a:lnTo>
                    <a:pt x="56845" y="23926"/>
                  </a:lnTo>
                  <a:lnTo>
                    <a:pt x="41135" y="53848"/>
                  </a:lnTo>
                  <a:lnTo>
                    <a:pt x="35902" y="95745"/>
                  </a:lnTo>
                  <a:lnTo>
                    <a:pt x="0" y="95745"/>
                  </a:lnTo>
                  <a:lnTo>
                    <a:pt x="0" y="143637"/>
                  </a:lnTo>
                  <a:lnTo>
                    <a:pt x="35902" y="143637"/>
                  </a:lnTo>
                  <a:lnTo>
                    <a:pt x="35902" y="347129"/>
                  </a:lnTo>
                  <a:lnTo>
                    <a:pt x="83794" y="347129"/>
                  </a:lnTo>
                  <a:lnTo>
                    <a:pt x="83794" y="143637"/>
                  </a:lnTo>
                  <a:lnTo>
                    <a:pt x="155613" y="143637"/>
                  </a:lnTo>
                  <a:lnTo>
                    <a:pt x="155613" y="95745"/>
                  </a:lnTo>
                  <a:lnTo>
                    <a:pt x="83794" y="95745"/>
                  </a:lnTo>
                  <a:lnTo>
                    <a:pt x="86042" y="74803"/>
                  </a:lnTo>
                  <a:lnTo>
                    <a:pt x="92773" y="59842"/>
                  </a:lnTo>
                  <a:lnTo>
                    <a:pt x="103987" y="50863"/>
                  </a:lnTo>
                  <a:lnTo>
                    <a:pt x="119697" y="47879"/>
                  </a:lnTo>
                  <a:lnTo>
                    <a:pt x="127990" y="48323"/>
                  </a:lnTo>
                  <a:lnTo>
                    <a:pt x="136334" y="49669"/>
                  </a:lnTo>
                  <a:lnTo>
                    <a:pt x="144741" y="51904"/>
                  </a:lnTo>
                  <a:lnTo>
                    <a:pt x="153212" y="55054"/>
                  </a:lnTo>
                  <a:lnTo>
                    <a:pt x="165176" y="11950"/>
                  </a:lnTo>
                  <a:close/>
                </a:path>
                <a:path w="622300" h="347344">
                  <a:moveTo>
                    <a:pt x="393801" y="270510"/>
                  </a:moveTo>
                  <a:lnTo>
                    <a:pt x="387819" y="238633"/>
                  </a:lnTo>
                  <a:lnTo>
                    <a:pt x="369862" y="214845"/>
                  </a:lnTo>
                  <a:lnTo>
                    <a:pt x="339940" y="199136"/>
                  </a:lnTo>
                  <a:lnTo>
                    <a:pt x="298043" y="191503"/>
                  </a:lnTo>
                  <a:lnTo>
                    <a:pt x="279196" y="186867"/>
                  </a:lnTo>
                  <a:lnTo>
                    <a:pt x="265734" y="180124"/>
                  </a:lnTo>
                  <a:lnTo>
                    <a:pt x="257644" y="171297"/>
                  </a:lnTo>
                  <a:lnTo>
                    <a:pt x="254952" y="160362"/>
                  </a:lnTo>
                  <a:lnTo>
                    <a:pt x="257644" y="147815"/>
                  </a:lnTo>
                  <a:lnTo>
                    <a:pt x="265734" y="138836"/>
                  </a:lnTo>
                  <a:lnTo>
                    <a:pt x="279196" y="133451"/>
                  </a:lnTo>
                  <a:lnTo>
                    <a:pt x="298043" y="131648"/>
                  </a:lnTo>
                  <a:lnTo>
                    <a:pt x="315976" y="132245"/>
                  </a:lnTo>
                  <a:lnTo>
                    <a:pt x="333121" y="134048"/>
                  </a:lnTo>
                  <a:lnTo>
                    <a:pt x="349478" y="137045"/>
                  </a:lnTo>
                  <a:lnTo>
                    <a:pt x="365074" y="141236"/>
                  </a:lnTo>
                  <a:lnTo>
                    <a:pt x="377037" y="95732"/>
                  </a:lnTo>
                  <a:lnTo>
                    <a:pt x="355676" y="90512"/>
                  </a:lnTo>
                  <a:lnTo>
                    <a:pt x="335394" y="86766"/>
                  </a:lnTo>
                  <a:lnTo>
                    <a:pt x="316179" y="84518"/>
                  </a:lnTo>
                  <a:lnTo>
                    <a:pt x="298043" y="83769"/>
                  </a:lnTo>
                  <a:lnTo>
                    <a:pt x="258241" y="88557"/>
                  </a:lnTo>
                  <a:lnTo>
                    <a:pt x="229819" y="102920"/>
                  </a:lnTo>
                  <a:lnTo>
                    <a:pt x="212763" y="126860"/>
                  </a:lnTo>
                  <a:lnTo>
                    <a:pt x="207073" y="160362"/>
                  </a:lnTo>
                  <a:lnTo>
                    <a:pt x="212763" y="192239"/>
                  </a:lnTo>
                  <a:lnTo>
                    <a:pt x="229819" y="216039"/>
                  </a:lnTo>
                  <a:lnTo>
                    <a:pt x="258241" y="231749"/>
                  </a:lnTo>
                  <a:lnTo>
                    <a:pt x="298043" y="239382"/>
                  </a:lnTo>
                  <a:lnTo>
                    <a:pt x="318998" y="244030"/>
                  </a:lnTo>
                  <a:lnTo>
                    <a:pt x="333959" y="250761"/>
                  </a:lnTo>
                  <a:lnTo>
                    <a:pt x="342938" y="259588"/>
                  </a:lnTo>
                  <a:lnTo>
                    <a:pt x="345922" y="270510"/>
                  </a:lnTo>
                  <a:lnTo>
                    <a:pt x="342938" y="283083"/>
                  </a:lnTo>
                  <a:lnTo>
                    <a:pt x="333959" y="292061"/>
                  </a:lnTo>
                  <a:lnTo>
                    <a:pt x="318998" y="297446"/>
                  </a:lnTo>
                  <a:lnTo>
                    <a:pt x="298043" y="299237"/>
                  </a:lnTo>
                  <a:lnTo>
                    <a:pt x="272796" y="298640"/>
                  </a:lnTo>
                  <a:lnTo>
                    <a:pt x="250405" y="296849"/>
                  </a:lnTo>
                  <a:lnTo>
                    <a:pt x="230898" y="293852"/>
                  </a:lnTo>
                  <a:lnTo>
                    <a:pt x="214249" y="289661"/>
                  </a:lnTo>
                  <a:lnTo>
                    <a:pt x="202285" y="335140"/>
                  </a:lnTo>
                  <a:lnTo>
                    <a:pt x="224701" y="340385"/>
                  </a:lnTo>
                  <a:lnTo>
                    <a:pt x="248132" y="344131"/>
                  </a:lnTo>
                  <a:lnTo>
                    <a:pt x="272580" y="346379"/>
                  </a:lnTo>
                  <a:lnTo>
                    <a:pt x="298043" y="347116"/>
                  </a:lnTo>
                  <a:lnTo>
                    <a:pt x="339940" y="342328"/>
                  </a:lnTo>
                  <a:lnTo>
                    <a:pt x="369862" y="327964"/>
                  </a:lnTo>
                  <a:lnTo>
                    <a:pt x="387819" y="304025"/>
                  </a:lnTo>
                  <a:lnTo>
                    <a:pt x="393801" y="270510"/>
                  </a:lnTo>
                  <a:close/>
                </a:path>
                <a:path w="622300" h="347344">
                  <a:moveTo>
                    <a:pt x="622211" y="0"/>
                  </a:moveTo>
                  <a:lnTo>
                    <a:pt x="574319" y="11950"/>
                  </a:lnTo>
                  <a:lnTo>
                    <a:pt x="574319" y="90957"/>
                  </a:lnTo>
                  <a:lnTo>
                    <a:pt x="574319" y="136448"/>
                  </a:lnTo>
                  <a:lnTo>
                    <a:pt x="574319" y="294449"/>
                  </a:lnTo>
                  <a:lnTo>
                    <a:pt x="566178" y="296037"/>
                  </a:lnTo>
                  <a:lnTo>
                    <a:pt x="558203" y="297243"/>
                  </a:lnTo>
                  <a:lnTo>
                    <a:pt x="542556" y="298831"/>
                  </a:lnTo>
                  <a:lnTo>
                    <a:pt x="534581" y="299237"/>
                  </a:lnTo>
                  <a:lnTo>
                    <a:pt x="526440" y="299237"/>
                  </a:lnTo>
                  <a:lnTo>
                    <a:pt x="505485" y="295490"/>
                  </a:lnTo>
                  <a:lnTo>
                    <a:pt x="490524" y="284276"/>
                  </a:lnTo>
                  <a:lnTo>
                    <a:pt x="481545" y="265569"/>
                  </a:lnTo>
                  <a:lnTo>
                    <a:pt x="478561" y="239395"/>
                  </a:lnTo>
                  <a:lnTo>
                    <a:pt x="478561" y="191516"/>
                  </a:lnTo>
                  <a:lnTo>
                    <a:pt x="481545" y="165328"/>
                  </a:lnTo>
                  <a:lnTo>
                    <a:pt x="490524" y="146608"/>
                  </a:lnTo>
                  <a:lnTo>
                    <a:pt x="505485" y="135382"/>
                  </a:lnTo>
                  <a:lnTo>
                    <a:pt x="526440" y="131648"/>
                  </a:lnTo>
                  <a:lnTo>
                    <a:pt x="534581" y="131648"/>
                  </a:lnTo>
                  <a:lnTo>
                    <a:pt x="542556" y="132067"/>
                  </a:lnTo>
                  <a:lnTo>
                    <a:pt x="558203" y="133654"/>
                  </a:lnTo>
                  <a:lnTo>
                    <a:pt x="566178" y="134848"/>
                  </a:lnTo>
                  <a:lnTo>
                    <a:pt x="574319" y="136448"/>
                  </a:lnTo>
                  <a:lnTo>
                    <a:pt x="574319" y="90957"/>
                  </a:lnTo>
                  <a:lnTo>
                    <a:pt x="562254" y="87820"/>
                  </a:lnTo>
                  <a:lnTo>
                    <a:pt x="550252" y="85572"/>
                  </a:lnTo>
                  <a:lnTo>
                    <a:pt x="538314" y="84226"/>
                  </a:lnTo>
                  <a:lnTo>
                    <a:pt x="526440" y="83781"/>
                  </a:lnTo>
                  <a:lnTo>
                    <a:pt x="484543" y="90512"/>
                  </a:lnTo>
                  <a:lnTo>
                    <a:pt x="454621" y="110705"/>
                  </a:lnTo>
                  <a:lnTo>
                    <a:pt x="436664" y="144373"/>
                  </a:lnTo>
                  <a:lnTo>
                    <a:pt x="430682" y="191516"/>
                  </a:lnTo>
                  <a:lnTo>
                    <a:pt x="430682" y="239395"/>
                  </a:lnTo>
                  <a:lnTo>
                    <a:pt x="436664" y="286524"/>
                  </a:lnTo>
                  <a:lnTo>
                    <a:pt x="454621" y="320192"/>
                  </a:lnTo>
                  <a:lnTo>
                    <a:pt x="484543" y="340385"/>
                  </a:lnTo>
                  <a:lnTo>
                    <a:pt x="526440" y="347129"/>
                  </a:lnTo>
                  <a:lnTo>
                    <a:pt x="559358" y="346379"/>
                  </a:lnTo>
                  <a:lnTo>
                    <a:pt x="586295" y="344131"/>
                  </a:lnTo>
                  <a:lnTo>
                    <a:pt x="607237" y="340385"/>
                  </a:lnTo>
                  <a:lnTo>
                    <a:pt x="622211" y="335153"/>
                  </a:lnTo>
                  <a:lnTo>
                    <a:pt x="622211" y="299237"/>
                  </a:lnTo>
                  <a:lnTo>
                    <a:pt x="622211" y="131648"/>
                  </a:lnTo>
                  <a:lnTo>
                    <a:pt x="622211" y="90957"/>
                  </a:lnTo>
                  <a:lnTo>
                    <a:pt x="622211" y="0"/>
                  </a:lnTo>
                  <a:close/>
                </a:path>
              </a:pathLst>
            </a:custGeom>
            <a:solidFill>
              <a:srgbClr val="FFFFFF"/>
            </a:solidFill>
          </p:spPr>
          <p:txBody>
            <a:bodyPr wrap="square" lIns="0" tIns="0" rIns="0" bIns="0" rtlCol="0"/>
            <a:lstStyle/>
            <a:p>
              <a:endParaRPr/>
            </a:p>
          </p:txBody>
        </p:sp>
        <p:pic>
          <p:nvPicPr>
            <p:cNvPr id="12" name="object 12"/>
            <p:cNvPicPr/>
            <p:nvPr/>
          </p:nvPicPr>
          <p:blipFill>
            <a:blip r:embed="rId7" cstate="print"/>
            <a:stretch>
              <a:fillRect/>
            </a:stretch>
          </p:blipFill>
          <p:spPr>
            <a:xfrm>
              <a:off x="1904872" y="2292742"/>
              <a:ext cx="110934" cy="142328"/>
            </a:xfrm>
            <a:prstGeom prst="rect">
              <a:avLst/>
            </a:prstGeom>
          </p:spPr>
        </p:pic>
        <p:pic>
          <p:nvPicPr>
            <p:cNvPr id="13" name="object 13"/>
            <p:cNvPicPr/>
            <p:nvPr/>
          </p:nvPicPr>
          <p:blipFill>
            <a:blip r:embed="rId8" cstate="print"/>
            <a:stretch>
              <a:fillRect/>
            </a:stretch>
          </p:blipFill>
          <p:spPr>
            <a:xfrm>
              <a:off x="2048208" y="2332710"/>
              <a:ext cx="85953" cy="103759"/>
            </a:xfrm>
            <a:prstGeom prst="rect">
              <a:avLst/>
            </a:prstGeom>
          </p:spPr>
        </p:pic>
        <p:pic>
          <p:nvPicPr>
            <p:cNvPr id="14" name="object 14"/>
            <p:cNvPicPr/>
            <p:nvPr/>
          </p:nvPicPr>
          <p:blipFill>
            <a:blip r:embed="rId9" cstate="print"/>
            <a:stretch>
              <a:fillRect/>
            </a:stretch>
          </p:blipFill>
          <p:spPr>
            <a:xfrm>
              <a:off x="2181727" y="2332516"/>
              <a:ext cx="82156" cy="102552"/>
            </a:xfrm>
            <a:prstGeom prst="rect">
              <a:avLst/>
            </a:prstGeom>
          </p:spPr>
        </p:pic>
        <p:pic>
          <p:nvPicPr>
            <p:cNvPr id="15" name="object 15"/>
            <p:cNvPicPr/>
            <p:nvPr/>
          </p:nvPicPr>
          <p:blipFill>
            <a:blip r:embed="rId10" cstate="print"/>
            <a:stretch>
              <a:fillRect/>
            </a:stretch>
          </p:blipFill>
          <p:spPr>
            <a:xfrm>
              <a:off x="2300686" y="2333731"/>
              <a:ext cx="91135" cy="141516"/>
            </a:xfrm>
            <a:prstGeom prst="rect">
              <a:avLst/>
            </a:prstGeom>
          </p:spPr>
        </p:pic>
        <p:pic>
          <p:nvPicPr>
            <p:cNvPr id="16" name="object 16"/>
            <p:cNvPicPr/>
            <p:nvPr/>
          </p:nvPicPr>
          <p:blipFill>
            <a:blip r:embed="rId11" cstate="print"/>
            <a:stretch>
              <a:fillRect/>
            </a:stretch>
          </p:blipFill>
          <p:spPr>
            <a:xfrm>
              <a:off x="2419601" y="2333114"/>
              <a:ext cx="81559" cy="102958"/>
            </a:xfrm>
            <a:prstGeom prst="rect">
              <a:avLst/>
            </a:prstGeom>
          </p:spPr>
        </p:pic>
      </p:grpSp>
      <p:sp>
        <p:nvSpPr>
          <p:cNvPr id="17" name="object 17"/>
          <p:cNvSpPr txBox="1"/>
          <p:nvPr/>
        </p:nvSpPr>
        <p:spPr>
          <a:xfrm>
            <a:off x="986631" y="2688816"/>
            <a:ext cx="2137569" cy="443711"/>
          </a:xfrm>
          <a:prstGeom prst="rect">
            <a:avLst/>
          </a:prstGeom>
        </p:spPr>
        <p:txBody>
          <a:bodyPr vert="horz" wrap="square" lIns="0" tIns="12700" rIns="0" bIns="0" rtlCol="0">
            <a:spAutoFit/>
          </a:bodyPr>
          <a:lstStyle/>
          <a:p>
            <a:pPr algn="ctr">
              <a:lnSpc>
                <a:spcPct val="100000"/>
              </a:lnSpc>
              <a:spcBef>
                <a:spcPts val="100"/>
              </a:spcBef>
            </a:pPr>
            <a:r>
              <a:rPr lang="en-GB" sz="1400" dirty="0">
                <a:solidFill>
                  <a:srgbClr val="FFFFFF"/>
                </a:solidFill>
                <a:latin typeface="Montserrat" panose="00000500000000000000" pitchFamily="2" charset="0"/>
                <a:cs typeface="Tahoma"/>
              </a:rPr>
              <a:t>Creating value through inclusive finance</a:t>
            </a:r>
            <a:endParaRPr sz="1400" dirty="0">
              <a:latin typeface="Montserrat" panose="00000500000000000000" pitchFamily="2" charset="0"/>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05200" y="0"/>
            <a:ext cx="5638800" cy="5143500"/>
            <a:chOff x="3505200" y="0"/>
            <a:chExt cx="5638800" cy="5143500"/>
          </a:xfrm>
        </p:grpSpPr>
        <p:pic>
          <p:nvPicPr>
            <p:cNvPr id="3" name="object 3"/>
            <p:cNvPicPr/>
            <p:nvPr/>
          </p:nvPicPr>
          <p:blipFill>
            <a:blip r:embed="rId2" cstate="print"/>
            <a:stretch>
              <a:fillRect/>
            </a:stretch>
          </p:blipFill>
          <p:spPr>
            <a:xfrm>
              <a:off x="3505200" y="0"/>
              <a:ext cx="5638800" cy="5138928"/>
            </a:xfrm>
            <a:prstGeom prst="rect">
              <a:avLst/>
            </a:prstGeom>
          </p:spPr>
        </p:pic>
        <p:pic>
          <p:nvPicPr>
            <p:cNvPr id="4" name="object 4"/>
            <p:cNvPicPr/>
            <p:nvPr/>
          </p:nvPicPr>
          <p:blipFill>
            <a:blip r:embed="rId3" cstate="print"/>
            <a:stretch>
              <a:fillRect/>
            </a:stretch>
          </p:blipFill>
          <p:spPr>
            <a:xfrm>
              <a:off x="3505200" y="4243730"/>
              <a:ext cx="5638800" cy="899769"/>
            </a:xfrm>
            <a:prstGeom prst="rect">
              <a:avLst/>
            </a:prstGeom>
          </p:spPr>
        </p:pic>
        <p:pic>
          <p:nvPicPr>
            <p:cNvPr id="5" name="object 5"/>
            <p:cNvPicPr/>
            <p:nvPr/>
          </p:nvPicPr>
          <p:blipFill>
            <a:blip r:embed="rId4" cstate="print"/>
            <a:stretch>
              <a:fillRect/>
            </a:stretch>
          </p:blipFill>
          <p:spPr>
            <a:xfrm>
              <a:off x="4340605" y="2832100"/>
              <a:ext cx="1014476" cy="98425"/>
            </a:xfrm>
            <a:prstGeom prst="rect">
              <a:avLst/>
            </a:prstGeom>
          </p:spPr>
        </p:pic>
      </p:grpSp>
      <p:sp>
        <p:nvSpPr>
          <p:cNvPr id="6" name="object 6"/>
          <p:cNvSpPr txBox="1">
            <a:spLocks noGrp="1"/>
          </p:cNvSpPr>
          <p:nvPr>
            <p:ph type="title"/>
          </p:nvPr>
        </p:nvSpPr>
        <p:spPr>
          <a:xfrm>
            <a:off x="4313932" y="1277429"/>
            <a:ext cx="4144268" cy="112082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Montserrat" panose="00000500000000000000" pitchFamily="2" charset="0"/>
              </a:rPr>
              <a:t>Scaling</a:t>
            </a:r>
            <a:r>
              <a:rPr sz="2400" spc="45" dirty="0">
                <a:solidFill>
                  <a:srgbClr val="FFFFFF"/>
                </a:solidFill>
                <a:latin typeface="Montserrat" panose="00000500000000000000" pitchFamily="2" charset="0"/>
              </a:rPr>
              <a:t> </a:t>
            </a:r>
            <a:r>
              <a:rPr sz="2400" spc="-10" dirty="0">
                <a:solidFill>
                  <a:srgbClr val="FFFFFF"/>
                </a:solidFill>
                <a:latin typeface="Montserrat" panose="00000500000000000000" pitchFamily="2" charset="0"/>
              </a:rPr>
              <a:t>innovation</a:t>
            </a:r>
            <a:endParaRPr sz="2400" dirty="0">
              <a:latin typeface="Montserrat" panose="00000500000000000000" pitchFamily="2" charset="0"/>
            </a:endParaRPr>
          </a:p>
          <a:p>
            <a:pPr marL="12700" marR="5080">
              <a:lnSpc>
                <a:spcPct val="100000"/>
              </a:lnSpc>
            </a:pPr>
            <a:r>
              <a:rPr sz="2400" spc="60" dirty="0">
                <a:solidFill>
                  <a:srgbClr val="FFFFFF"/>
                </a:solidFill>
                <a:latin typeface="Montserrat" panose="00000500000000000000" pitchFamily="2" charset="0"/>
              </a:rPr>
              <a:t>in</a:t>
            </a:r>
            <a:r>
              <a:rPr sz="2400" spc="-180" dirty="0">
                <a:solidFill>
                  <a:srgbClr val="FFFFFF"/>
                </a:solidFill>
                <a:latin typeface="Montserrat" panose="00000500000000000000" pitchFamily="2" charset="0"/>
              </a:rPr>
              <a:t> </a:t>
            </a:r>
            <a:r>
              <a:rPr sz="2400" spc="55" dirty="0">
                <a:solidFill>
                  <a:srgbClr val="FFFFFF"/>
                </a:solidFill>
                <a:latin typeface="Montserrat" panose="00000500000000000000" pitchFamily="2" charset="0"/>
              </a:rPr>
              <a:t>rural</a:t>
            </a:r>
            <a:r>
              <a:rPr sz="2400" spc="-175" dirty="0">
                <a:solidFill>
                  <a:srgbClr val="FFFFFF"/>
                </a:solidFill>
                <a:latin typeface="Montserrat" panose="00000500000000000000" pitchFamily="2" charset="0"/>
              </a:rPr>
              <a:t> </a:t>
            </a:r>
            <a:r>
              <a:rPr sz="2400" spc="-35" dirty="0">
                <a:solidFill>
                  <a:srgbClr val="FFFFFF"/>
                </a:solidFill>
                <a:latin typeface="Montserrat" panose="00000500000000000000" pitchFamily="2" charset="0"/>
              </a:rPr>
              <a:t>economies</a:t>
            </a:r>
            <a:r>
              <a:rPr sz="2400" spc="-175" dirty="0">
                <a:solidFill>
                  <a:srgbClr val="FFFFFF"/>
                </a:solidFill>
                <a:latin typeface="Montserrat" panose="00000500000000000000" pitchFamily="2" charset="0"/>
              </a:rPr>
              <a:t> </a:t>
            </a:r>
            <a:r>
              <a:rPr sz="2400" spc="-10" dirty="0">
                <a:solidFill>
                  <a:srgbClr val="FFFFFF"/>
                </a:solidFill>
                <a:latin typeface="Montserrat" panose="00000500000000000000" pitchFamily="2" charset="0"/>
              </a:rPr>
              <a:t>through Agtechs</a:t>
            </a:r>
            <a:r>
              <a:rPr sz="2400" spc="-175" dirty="0">
                <a:solidFill>
                  <a:srgbClr val="FFFFFF"/>
                </a:solidFill>
                <a:latin typeface="Montserrat" panose="00000500000000000000" pitchFamily="2" charset="0"/>
              </a:rPr>
              <a:t> </a:t>
            </a:r>
            <a:r>
              <a:rPr sz="2400" spc="-35" dirty="0">
                <a:solidFill>
                  <a:srgbClr val="FFFFFF"/>
                </a:solidFill>
                <a:latin typeface="Montserrat" panose="00000500000000000000" pitchFamily="2" charset="0"/>
              </a:rPr>
              <a:t>and</a:t>
            </a:r>
            <a:r>
              <a:rPr sz="2400" spc="-175" dirty="0">
                <a:solidFill>
                  <a:srgbClr val="FFFFFF"/>
                </a:solidFill>
                <a:latin typeface="Montserrat" panose="00000500000000000000" pitchFamily="2" charset="0"/>
              </a:rPr>
              <a:t> </a:t>
            </a:r>
            <a:r>
              <a:rPr sz="2400" spc="-10" dirty="0">
                <a:solidFill>
                  <a:srgbClr val="FFFFFF"/>
                </a:solidFill>
                <a:latin typeface="Montserrat" panose="00000500000000000000" pitchFamily="2" charset="0"/>
              </a:rPr>
              <a:t>Fintechs</a:t>
            </a:r>
            <a:endParaRPr sz="2400" dirty="0">
              <a:latin typeface="Montserrat" panose="00000500000000000000" pitchFamily="2" charset="0"/>
            </a:endParaRPr>
          </a:p>
        </p:txBody>
      </p:sp>
      <p:sp>
        <p:nvSpPr>
          <p:cNvPr id="7" name="object 7"/>
          <p:cNvSpPr txBox="1"/>
          <p:nvPr/>
        </p:nvSpPr>
        <p:spPr>
          <a:xfrm>
            <a:off x="4326635" y="2978657"/>
            <a:ext cx="3236595" cy="378950"/>
          </a:xfrm>
          <a:prstGeom prst="rect">
            <a:avLst/>
          </a:prstGeom>
          <a:solidFill>
            <a:srgbClr val="EC1C24"/>
          </a:solidFill>
        </p:spPr>
        <p:txBody>
          <a:bodyPr vert="horz" wrap="square" lIns="0" tIns="40005" rIns="0" bIns="0" rtlCol="0">
            <a:spAutoFit/>
          </a:bodyPr>
          <a:lstStyle/>
          <a:p>
            <a:pPr marL="100330">
              <a:lnSpc>
                <a:spcPct val="100000"/>
              </a:lnSpc>
              <a:spcBef>
                <a:spcPts val="315"/>
              </a:spcBef>
            </a:pPr>
            <a:r>
              <a:rPr sz="2200" spc="-10" dirty="0">
                <a:solidFill>
                  <a:srgbClr val="FFFFFF"/>
                </a:solidFill>
                <a:latin typeface="Montserrat" panose="00000500000000000000" pitchFamily="2" charset="0"/>
                <a:cs typeface="Tahoma"/>
              </a:rPr>
              <a:t>Jared</a:t>
            </a:r>
            <a:r>
              <a:rPr sz="2200" spc="-190" dirty="0">
                <a:solidFill>
                  <a:srgbClr val="FFFFFF"/>
                </a:solidFill>
                <a:latin typeface="Montserrat" panose="00000500000000000000" pitchFamily="2" charset="0"/>
                <a:cs typeface="Tahoma"/>
              </a:rPr>
              <a:t> </a:t>
            </a:r>
            <a:r>
              <a:rPr sz="2200" spc="-10" dirty="0">
                <a:solidFill>
                  <a:srgbClr val="FFFFFF"/>
                </a:solidFill>
                <a:latin typeface="Montserrat" panose="00000500000000000000" pitchFamily="2" charset="0"/>
                <a:cs typeface="Tahoma"/>
              </a:rPr>
              <a:t>Ochieng</a:t>
            </a:r>
            <a:endParaRPr sz="2200" dirty="0">
              <a:latin typeface="Montserrat" panose="00000500000000000000" pitchFamily="2" charset="0"/>
              <a:cs typeface="Tahoma"/>
            </a:endParaRPr>
          </a:p>
        </p:txBody>
      </p:sp>
      <p:sp>
        <p:nvSpPr>
          <p:cNvPr id="8" name="object 8"/>
          <p:cNvSpPr txBox="1"/>
          <p:nvPr/>
        </p:nvSpPr>
        <p:spPr>
          <a:xfrm>
            <a:off x="4340605" y="3435184"/>
            <a:ext cx="2824615" cy="243656"/>
          </a:xfrm>
          <a:prstGeom prst="rect">
            <a:avLst/>
          </a:prstGeom>
        </p:spPr>
        <p:txBody>
          <a:bodyPr vert="horz" wrap="square" lIns="0" tIns="12700" rIns="0" bIns="0" rtlCol="0">
            <a:spAutoFit/>
          </a:bodyPr>
          <a:lstStyle/>
          <a:p>
            <a:pPr marL="12700">
              <a:lnSpc>
                <a:spcPct val="100000"/>
              </a:lnSpc>
              <a:spcBef>
                <a:spcPts val="100"/>
              </a:spcBef>
            </a:pPr>
            <a:r>
              <a:rPr lang="en-GB" sz="1500" dirty="0">
                <a:solidFill>
                  <a:srgbClr val="FFFFFF"/>
                </a:solidFill>
                <a:latin typeface="Montserrat" panose="00000500000000000000" pitchFamily="2" charset="0"/>
                <a:cs typeface="Tahoma"/>
              </a:rPr>
              <a:t>Senior Agriculture Specialist</a:t>
            </a:r>
            <a:endParaRPr sz="1500" dirty="0">
              <a:latin typeface="Montserrat" panose="00000500000000000000" pitchFamily="2" charset="0"/>
              <a:cs typeface="Tahoma"/>
            </a:endParaRPr>
          </a:p>
        </p:txBody>
      </p:sp>
      <p:pic>
        <p:nvPicPr>
          <p:cNvPr id="10" name="Picture 9" descr="A person wearing glasses and a white shirt&#10;&#10;Description automatically generated">
            <a:extLst>
              <a:ext uri="{FF2B5EF4-FFF2-40B4-BE49-F238E27FC236}">
                <a16:creationId xmlns:a16="http://schemas.microsoft.com/office/drawing/2014/main" id="{5DA95492-A2FB-93A5-C65F-CDDFA6BF5F80}"/>
              </a:ext>
            </a:extLst>
          </p:cNvPr>
          <p:cNvPicPr>
            <a:picLocks noChangeAspect="1"/>
          </p:cNvPicPr>
          <p:nvPr/>
        </p:nvPicPr>
        <p:blipFill>
          <a:blip r:embed="rId5"/>
          <a:stretch>
            <a:fillRect/>
          </a:stretch>
        </p:blipFill>
        <p:spPr>
          <a:xfrm>
            <a:off x="-82354" y="0"/>
            <a:ext cx="42885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74692" y="2387726"/>
            <a:ext cx="540385" cy="540385"/>
          </a:xfrm>
          <a:custGeom>
            <a:avLst/>
            <a:gdLst/>
            <a:ahLst/>
            <a:cxnLst/>
            <a:rect l="l" t="t" r="r" b="b"/>
            <a:pathLst>
              <a:path w="540385" h="540385">
                <a:moveTo>
                  <a:pt x="270129" y="0"/>
                </a:moveTo>
                <a:lnTo>
                  <a:pt x="221563" y="4350"/>
                </a:lnTo>
                <a:lnTo>
                  <a:pt x="175857" y="16895"/>
                </a:lnTo>
                <a:lnTo>
                  <a:pt x="133773" y="36872"/>
                </a:lnTo>
                <a:lnTo>
                  <a:pt x="96073" y="63518"/>
                </a:lnTo>
                <a:lnTo>
                  <a:pt x="63518" y="96073"/>
                </a:lnTo>
                <a:lnTo>
                  <a:pt x="36872" y="133773"/>
                </a:lnTo>
                <a:lnTo>
                  <a:pt x="16895" y="175857"/>
                </a:lnTo>
                <a:lnTo>
                  <a:pt x="4350" y="221563"/>
                </a:lnTo>
                <a:lnTo>
                  <a:pt x="0" y="270129"/>
                </a:lnTo>
                <a:lnTo>
                  <a:pt x="4350" y="318694"/>
                </a:lnTo>
                <a:lnTo>
                  <a:pt x="16895" y="364400"/>
                </a:lnTo>
                <a:lnTo>
                  <a:pt x="36872" y="406484"/>
                </a:lnTo>
                <a:lnTo>
                  <a:pt x="63518" y="444184"/>
                </a:lnTo>
                <a:lnTo>
                  <a:pt x="96073" y="476739"/>
                </a:lnTo>
                <a:lnTo>
                  <a:pt x="133773" y="503385"/>
                </a:lnTo>
                <a:lnTo>
                  <a:pt x="175857" y="523362"/>
                </a:lnTo>
                <a:lnTo>
                  <a:pt x="221563" y="535907"/>
                </a:lnTo>
                <a:lnTo>
                  <a:pt x="270129" y="540258"/>
                </a:lnTo>
                <a:lnTo>
                  <a:pt x="318694" y="535907"/>
                </a:lnTo>
                <a:lnTo>
                  <a:pt x="364400" y="523362"/>
                </a:lnTo>
                <a:lnTo>
                  <a:pt x="406484" y="503385"/>
                </a:lnTo>
                <a:lnTo>
                  <a:pt x="444184" y="476739"/>
                </a:lnTo>
                <a:lnTo>
                  <a:pt x="476739" y="444184"/>
                </a:lnTo>
                <a:lnTo>
                  <a:pt x="503385" y="406484"/>
                </a:lnTo>
                <a:lnTo>
                  <a:pt x="523362" y="364400"/>
                </a:lnTo>
                <a:lnTo>
                  <a:pt x="535907" y="318694"/>
                </a:lnTo>
                <a:lnTo>
                  <a:pt x="540258" y="270129"/>
                </a:lnTo>
                <a:lnTo>
                  <a:pt x="535907" y="221563"/>
                </a:lnTo>
                <a:lnTo>
                  <a:pt x="523362" y="175857"/>
                </a:lnTo>
                <a:lnTo>
                  <a:pt x="503385" y="133773"/>
                </a:lnTo>
                <a:lnTo>
                  <a:pt x="476739" y="96073"/>
                </a:lnTo>
                <a:lnTo>
                  <a:pt x="444184" y="63518"/>
                </a:lnTo>
                <a:lnTo>
                  <a:pt x="406484" y="36872"/>
                </a:lnTo>
                <a:lnTo>
                  <a:pt x="364400" y="16895"/>
                </a:lnTo>
                <a:lnTo>
                  <a:pt x="318694" y="4350"/>
                </a:lnTo>
                <a:lnTo>
                  <a:pt x="270129" y="0"/>
                </a:lnTo>
                <a:close/>
              </a:path>
            </a:pathLst>
          </a:custGeom>
          <a:solidFill>
            <a:srgbClr val="004A22"/>
          </a:solidFill>
        </p:spPr>
        <p:txBody>
          <a:bodyPr wrap="square" lIns="0" tIns="0" rIns="0" bIns="0" rtlCol="0"/>
          <a:lstStyle/>
          <a:p>
            <a:endParaRPr/>
          </a:p>
        </p:txBody>
      </p:sp>
      <p:sp>
        <p:nvSpPr>
          <p:cNvPr id="3" name="object 3"/>
          <p:cNvSpPr/>
          <p:nvPr/>
        </p:nvSpPr>
        <p:spPr>
          <a:xfrm>
            <a:off x="4264152" y="3035687"/>
            <a:ext cx="539750" cy="539750"/>
          </a:xfrm>
          <a:custGeom>
            <a:avLst/>
            <a:gdLst/>
            <a:ahLst/>
            <a:cxnLst/>
            <a:rect l="l" t="t" r="r" b="b"/>
            <a:pathLst>
              <a:path w="539750" h="539750">
                <a:moveTo>
                  <a:pt x="269748" y="0"/>
                </a:moveTo>
                <a:lnTo>
                  <a:pt x="221262" y="4346"/>
                </a:lnTo>
                <a:lnTo>
                  <a:pt x="175626" y="16876"/>
                </a:lnTo>
                <a:lnTo>
                  <a:pt x="133603" y="36830"/>
                </a:lnTo>
                <a:lnTo>
                  <a:pt x="95955" y="63443"/>
                </a:lnTo>
                <a:lnTo>
                  <a:pt x="63443" y="95955"/>
                </a:lnTo>
                <a:lnTo>
                  <a:pt x="36829" y="133604"/>
                </a:lnTo>
                <a:lnTo>
                  <a:pt x="16876" y="175626"/>
                </a:lnTo>
                <a:lnTo>
                  <a:pt x="4346" y="221262"/>
                </a:lnTo>
                <a:lnTo>
                  <a:pt x="0" y="269748"/>
                </a:lnTo>
                <a:lnTo>
                  <a:pt x="4346" y="318237"/>
                </a:lnTo>
                <a:lnTo>
                  <a:pt x="16876" y="363874"/>
                </a:lnTo>
                <a:lnTo>
                  <a:pt x="36829" y="405897"/>
                </a:lnTo>
                <a:lnTo>
                  <a:pt x="63443" y="443545"/>
                </a:lnTo>
                <a:lnTo>
                  <a:pt x="95955" y="476056"/>
                </a:lnTo>
                <a:lnTo>
                  <a:pt x="133604" y="502668"/>
                </a:lnTo>
                <a:lnTo>
                  <a:pt x="175626" y="522620"/>
                </a:lnTo>
                <a:lnTo>
                  <a:pt x="221262" y="535150"/>
                </a:lnTo>
                <a:lnTo>
                  <a:pt x="269748" y="539496"/>
                </a:lnTo>
                <a:lnTo>
                  <a:pt x="318233" y="535150"/>
                </a:lnTo>
                <a:lnTo>
                  <a:pt x="363869" y="522620"/>
                </a:lnTo>
                <a:lnTo>
                  <a:pt x="405892" y="502668"/>
                </a:lnTo>
                <a:lnTo>
                  <a:pt x="443540" y="476056"/>
                </a:lnTo>
                <a:lnTo>
                  <a:pt x="476052" y="443545"/>
                </a:lnTo>
                <a:lnTo>
                  <a:pt x="502666" y="405897"/>
                </a:lnTo>
                <a:lnTo>
                  <a:pt x="522619" y="363874"/>
                </a:lnTo>
                <a:lnTo>
                  <a:pt x="535149" y="318237"/>
                </a:lnTo>
                <a:lnTo>
                  <a:pt x="539496" y="269748"/>
                </a:lnTo>
                <a:lnTo>
                  <a:pt x="535149" y="221262"/>
                </a:lnTo>
                <a:lnTo>
                  <a:pt x="522619" y="175626"/>
                </a:lnTo>
                <a:lnTo>
                  <a:pt x="502665" y="133604"/>
                </a:lnTo>
                <a:lnTo>
                  <a:pt x="476052" y="95955"/>
                </a:lnTo>
                <a:lnTo>
                  <a:pt x="443540" y="63443"/>
                </a:lnTo>
                <a:lnTo>
                  <a:pt x="405891" y="36830"/>
                </a:lnTo>
                <a:lnTo>
                  <a:pt x="363869" y="16876"/>
                </a:lnTo>
                <a:lnTo>
                  <a:pt x="318233" y="4346"/>
                </a:lnTo>
                <a:lnTo>
                  <a:pt x="269748" y="0"/>
                </a:lnTo>
                <a:close/>
              </a:path>
            </a:pathLst>
          </a:custGeom>
          <a:solidFill>
            <a:srgbClr val="006300"/>
          </a:solidFill>
        </p:spPr>
        <p:txBody>
          <a:bodyPr wrap="square" lIns="0" tIns="0" rIns="0" bIns="0" rtlCol="0"/>
          <a:lstStyle/>
          <a:p>
            <a:endParaRPr/>
          </a:p>
        </p:txBody>
      </p:sp>
      <p:sp>
        <p:nvSpPr>
          <p:cNvPr id="4" name="object 4"/>
          <p:cNvSpPr txBox="1"/>
          <p:nvPr/>
        </p:nvSpPr>
        <p:spPr>
          <a:xfrm>
            <a:off x="4409442" y="2527175"/>
            <a:ext cx="4497070" cy="1051570"/>
          </a:xfrm>
          <a:prstGeom prst="rect">
            <a:avLst/>
          </a:prstGeom>
        </p:spPr>
        <p:txBody>
          <a:bodyPr vert="horz" wrap="square" lIns="0" tIns="12700" rIns="0" bIns="0" rtlCol="0">
            <a:spAutoFit/>
          </a:bodyPr>
          <a:lstStyle/>
          <a:p>
            <a:pPr marL="454025" indent="-410845">
              <a:lnSpc>
                <a:spcPct val="100000"/>
              </a:lnSpc>
              <a:spcBef>
                <a:spcPts val="100"/>
              </a:spcBef>
              <a:buClr>
                <a:srgbClr val="FFFFFF"/>
              </a:buClr>
              <a:buSzPct val="107692"/>
              <a:buAutoNum type="arabicPeriod"/>
              <a:tabLst>
                <a:tab pos="454025" algn="l"/>
              </a:tabLst>
            </a:pPr>
            <a:r>
              <a:rPr lang="en-GB" sz="1300" dirty="0">
                <a:latin typeface="Montserrat" panose="00000500000000000000" pitchFamily="2" charset="0"/>
                <a:cs typeface="Tahoma"/>
              </a:rPr>
              <a:t>What challenges do smallholders face?</a:t>
            </a:r>
            <a:endParaRPr sz="1300" dirty="0">
              <a:latin typeface="Montserrat" panose="00000500000000000000" pitchFamily="2" charset="0"/>
              <a:cs typeface="Tahoma"/>
            </a:endParaRPr>
          </a:p>
          <a:p>
            <a:pPr>
              <a:lnSpc>
                <a:spcPct val="100000"/>
              </a:lnSpc>
              <a:buClr>
                <a:srgbClr val="FFFFFF"/>
              </a:buClr>
              <a:buFont typeface="Tahoma"/>
              <a:buAutoNum type="arabicPeriod"/>
            </a:pPr>
            <a:endParaRPr sz="1300" dirty="0">
              <a:latin typeface="Montserrat" panose="00000500000000000000" pitchFamily="2" charset="0"/>
              <a:cs typeface="Tahoma"/>
            </a:endParaRPr>
          </a:p>
          <a:p>
            <a:pPr>
              <a:lnSpc>
                <a:spcPct val="100000"/>
              </a:lnSpc>
              <a:spcBef>
                <a:spcPts val="280"/>
              </a:spcBef>
              <a:buClr>
                <a:srgbClr val="FFFFFF"/>
              </a:buClr>
              <a:buFont typeface="Tahoma"/>
              <a:buAutoNum type="arabicPeriod"/>
            </a:pPr>
            <a:endParaRPr sz="1300" dirty="0">
              <a:latin typeface="Montserrat" panose="00000500000000000000" pitchFamily="2" charset="0"/>
              <a:cs typeface="Tahoma"/>
            </a:endParaRPr>
          </a:p>
          <a:p>
            <a:pPr marL="454025" indent="-441325">
              <a:lnSpc>
                <a:spcPct val="100000"/>
              </a:lnSpc>
              <a:buClr>
                <a:srgbClr val="FFFFFF"/>
              </a:buClr>
              <a:buSzPct val="107692"/>
              <a:buAutoNum type="arabicPeriod"/>
              <a:tabLst>
                <a:tab pos="454025" algn="l"/>
              </a:tabLst>
            </a:pPr>
            <a:r>
              <a:rPr lang="en-GB" sz="1300" spc="-50" dirty="0">
                <a:latin typeface="Montserrat" panose="00000500000000000000" pitchFamily="2" charset="0"/>
                <a:cs typeface="Tahoma"/>
              </a:rPr>
              <a:t>Key problems for platforms interfacing with smallholders</a:t>
            </a:r>
            <a:endParaRPr sz="1300" dirty="0">
              <a:latin typeface="Montserrat" panose="00000500000000000000" pitchFamily="2" charset="0"/>
              <a:cs typeface="Tahoma"/>
            </a:endParaRPr>
          </a:p>
        </p:txBody>
      </p:sp>
      <p:sp>
        <p:nvSpPr>
          <p:cNvPr id="5" name="object 5"/>
          <p:cNvSpPr/>
          <p:nvPr/>
        </p:nvSpPr>
        <p:spPr>
          <a:xfrm>
            <a:off x="4264152" y="3682885"/>
            <a:ext cx="539750" cy="539750"/>
          </a:xfrm>
          <a:custGeom>
            <a:avLst/>
            <a:gdLst/>
            <a:ahLst/>
            <a:cxnLst/>
            <a:rect l="l" t="t" r="r" b="b"/>
            <a:pathLst>
              <a:path w="539750" h="539750">
                <a:moveTo>
                  <a:pt x="269748" y="0"/>
                </a:moveTo>
                <a:lnTo>
                  <a:pt x="221262" y="4346"/>
                </a:lnTo>
                <a:lnTo>
                  <a:pt x="175626" y="16876"/>
                </a:lnTo>
                <a:lnTo>
                  <a:pt x="133603" y="36830"/>
                </a:lnTo>
                <a:lnTo>
                  <a:pt x="95955" y="63443"/>
                </a:lnTo>
                <a:lnTo>
                  <a:pt x="63443" y="95955"/>
                </a:lnTo>
                <a:lnTo>
                  <a:pt x="36829" y="133604"/>
                </a:lnTo>
                <a:lnTo>
                  <a:pt x="16876" y="175626"/>
                </a:lnTo>
                <a:lnTo>
                  <a:pt x="4346" y="221262"/>
                </a:lnTo>
                <a:lnTo>
                  <a:pt x="0" y="269748"/>
                </a:lnTo>
                <a:lnTo>
                  <a:pt x="4346" y="318237"/>
                </a:lnTo>
                <a:lnTo>
                  <a:pt x="16876" y="363874"/>
                </a:lnTo>
                <a:lnTo>
                  <a:pt x="36829" y="405897"/>
                </a:lnTo>
                <a:lnTo>
                  <a:pt x="63443" y="443545"/>
                </a:lnTo>
                <a:lnTo>
                  <a:pt x="95955" y="476056"/>
                </a:lnTo>
                <a:lnTo>
                  <a:pt x="133604" y="502668"/>
                </a:lnTo>
                <a:lnTo>
                  <a:pt x="175626" y="522620"/>
                </a:lnTo>
                <a:lnTo>
                  <a:pt x="221262" y="535150"/>
                </a:lnTo>
                <a:lnTo>
                  <a:pt x="269748" y="539496"/>
                </a:lnTo>
                <a:lnTo>
                  <a:pt x="318233" y="535150"/>
                </a:lnTo>
                <a:lnTo>
                  <a:pt x="363869" y="522620"/>
                </a:lnTo>
                <a:lnTo>
                  <a:pt x="405892" y="502668"/>
                </a:lnTo>
                <a:lnTo>
                  <a:pt x="443540" y="476056"/>
                </a:lnTo>
                <a:lnTo>
                  <a:pt x="476052" y="443545"/>
                </a:lnTo>
                <a:lnTo>
                  <a:pt x="502666" y="405897"/>
                </a:lnTo>
                <a:lnTo>
                  <a:pt x="522619" y="363874"/>
                </a:lnTo>
                <a:lnTo>
                  <a:pt x="535149" y="318237"/>
                </a:lnTo>
                <a:lnTo>
                  <a:pt x="539496" y="269748"/>
                </a:lnTo>
                <a:lnTo>
                  <a:pt x="535149" y="221262"/>
                </a:lnTo>
                <a:lnTo>
                  <a:pt x="522619" y="175626"/>
                </a:lnTo>
                <a:lnTo>
                  <a:pt x="502665" y="133604"/>
                </a:lnTo>
                <a:lnTo>
                  <a:pt x="476052" y="95955"/>
                </a:lnTo>
                <a:lnTo>
                  <a:pt x="443540" y="63443"/>
                </a:lnTo>
                <a:lnTo>
                  <a:pt x="405891" y="36830"/>
                </a:lnTo>
                <a:lnTo>
                  <a:pt x="363869" y="16876"/>
                </a:lnTo>
                <a:lnTo>
                  <a:pt x="318233" y="4346"/>
                </a:lnTo>
                <a:lnTo>
                  <a:pt x="269748" y="0"/>
                </a:lnTo>
                <a:close/>
              </a:path>
            </a:pathLst>
          </a:custGeom>
          <a:solidFill>
            <a:srgbClr val="006300"/>
          </a:solidFill>
        </p:spPr>
        <p:txBody>
          <a:bodyPr wrap="square" lIns="0" tIns="0" rIns="0" bIns="0" rtlCol="0"/>
          <a:lstStyle/>
          <a:p>
            <a:endParaRPr/>
          </a:p>
        </p:txBody>
      </p:sp>
      <p:sp>
        <p:nvSpPr>
          <p:cNvPr id="6" name="object 6"/>
          <p:cNvSpPr txBox="1"/>
          <p:nvPr/>
        </p:nvSpPr>
        <p:spPr>
          <a:xfrm>
            <a:off x="4409442" y="3822080"/>
            <a:ext cx="314958" cy="228268"/>
          </a:xfrm>
          <a:prstGeom prst="rect">
            <a:avLst/>
          </a:prstGeom>
        </p:spPr>
        <p:txBody>
          <a:bodyPr vert="horz" wrap="square" lIns="0" tIns="12700" rIns="0" bIns="0" rtlCol="0">
            <a:spAutoFit/>
          </a:bodyPr>
          <a:lstStyle/>
          <a:p>
            <a:pPr marL="12700">
              <a:lnSpc>
                <a:spcPct val="100000"/>
              </a:lnSpc>
              <a:spcBef>
                <a:spcPts val="100"/>
              </a:spcBef>
            </a:pPr>
            <a:r>
              <a:rPr lang="en-US" sz="1400" spc="70" dirty="0">
                <a:solidFill>
                  <a:srgbClr val="FFFFFF"/>
                </a:solidFill>
                <a:latin typeface="Montserrat" panose="00000500000000000000" pitchFamily="2" charset="0"/>
                <a:cs typeface="Tahoma"/>
              </a:rPr>
              <a:t>3.</a:t>
            </a:r>
            <a:endParaRPr sz="1400" dirty="0">
              <a:latin typeface="Montserrat" panose="00000500000000000000" pitchFamily="2" charset="0"/>
              <a:cs typeface="Tahoma"/>
            </a:endParaRPr>
          </a:p>
        </p:txBody>
      </p:sp>
      <p:grpSp>
        <p:nvGrpSpPr>
          <p:cNvPr id="7" name="object 7"/>
          <p:cNvGrpSpPr/>
          <p:nvPr/>
        </p:nvGrpSpPr>
        <p:grpSpPr>
          <a:xfrm>
            <a:off x="0" y="0"/>
            <a:ext cx="4186554" cy="5143500"/>
            <a:chOff x="0" y="0"/>
            <a:chExt cx="4186554" cy="5143500"/>
          </a:xfrm>
        </p:grpSpPr>
        <p:pic>
          <p:nvPicPr>
            <p:cNvPr id="8" name="object 8"/>
            <p:cNvPicPr/>
            <p:nvPr/>
          </p:nvPicPr>
          <p:blipFill>
            <a:blip r:embed="rId2" cstate="print"/>
            <a:stretch>
              <a:fillRect/>
            </a:stretch>
          </p:blipFill>
          <p:spPr>
            <a:xfrm>
              <a:off x="0" y="0"/>
              <a:ext cx="4186428" cy="5136642"/>
            </a:xfrm>
            <a:prstGeom prst="rect">
              <a:avLst/>
            </a:prstGeom>
          </p:spPr>
        </p:pic>
        <p:pic>
          <p:nvPicPr>
            <p:cNvPr id="9" name="object 9"/>
            <p:cNvPicPr/>
            <p:nvPr/>
          </p:nvPicPr>
          <p:blipFill>
            <a:blip r:embed="rId3" cstate="print"/>
            <a:stretch>
              <a:fillRect/>
            </a:stretch>
          </p:blipFill>
          <p:spPr>
            <a:xfrm>
              <a:off x="1765754" y="0"/>
              <a:ext cx="2414905" cy="5143498"/>
            </a:xfrm>
            <a:prstGeom prst="rect">
              <a:avLst/>
            </a:prstGeom>
          </p:spPr>
        </p:pic>
      </p:grpSp>
      <p:sp>
        <p:nvSpPr>
          <p:cNvPr id="10" name="object 10"/>
          <p:cNvSpPr txBox="1">
            <a:spLocks noGrp="1"/>
          </p:cNvSpPr>
          <p:nvPr>
            <p:ph type="title"/>
          </p:nvPr>
        </p:nvSpPr>
        <p:spPr>
          <a:xfrm>
            <a:off x="4369636" y="373310"/>
            <a:ext cx="3851386" cy="397545"/>
          </a:xfrm>
          <a:prstGeom prst="rect">
            <a:avLst/>
          </a:prstGeom>
        </p:spPr>
        <p:txBody>
          <a:bodyPr vert="horz" wrap="square" lIns="0" tIns="12700" rIns="0" bIns="0" rtlCol="0">
            <a:spAutoFit/>
          </a:bodyPr>
          <a:lstStyle/>
          <a:p>
            <a:pPr marL="12700">
              <a:lnSpc>
                <a:spcPct val="100000"/>
              </a:lnSpc>
              <a:spcBef>
                <a:spcPts val="100"/>
              </a:spcBef>
            </a:pPr>
            <a:r>
              <a:rPr sz="2500" b="1" dirty="0">
                <a:latin typeface="Montserrat" panose="00000500000000000000" pitchFamily="2" charset="0"/>
              </a:rPr>
              <a:t>Setting</a:t>
            </a:r>
            <a:r>
              <a:rPr sz="2500" b="1" spc="-125" dirty="0">
                <a:latin typeface="Montserrat" panose="00000500000000000000" pitchFamily="2" charset="0"/>
              </a:rPr>
              <a:t> </a:t>
            </a:r>
            <a:r>
              <a:rPr sz="2500" b="1" spc="-20" dirty="0">
                <a:latin typeface="Montserrat" panose="00000500000000000000" pitchFamily="2" charset="0"/>
              </a:rPr>
              <a:t>the</a:t>
            </a:r>
            <a:r>
              <a:rPr sz="2500" b="1" spc="-120" dirty="0">
                <a:latin typeface="Montserrat" panose="00000500000000000000" pitchFamily="2" charset="0"/>
              </a:rPr>
              <a:t> </a:t>
            </a:r>
            <a:r>
              <a:rPr sz="2500" b="1" spc="-10" dirty="0">
                <a:latin typeface="Montserrat" panose="00000500000000000000" pitchFamily="2" charset="0"/>
              </a:rPr>
              <a:t>context</a:t>
            </a:r>
            <a:endParaRPr sz="2500" b="1" dirty="0">
              <a:latin typeface="Montserrat" panose="00000500000000000000" pitchFamily="2" charset="0"/>
            </a:endParaRPr>
          </a:p>
        </p:txBody>
      </p:sp>
      <p:sp>
        <p:nvSpPr>
          <p:cNvPr id="11" name="object 11"/>
          <p:cNvSpPr txBox="1">
            <a:spLocks noGrp="1"/>
          </p:cNvSpPr>
          <p:nvPr>
            <p:ph type="body" idx="1"/>
          </p:nvPr>
        </p:nvSpPr>
        <p:spPr>
          <a:xfrm>
            <a:off x="4369636" y="844810"/>
            <a:ext cx="4174490" cy="1490152"/>
          </a:xfrm>
          <a:prstGeom prst="rect">
            <a:avLst/>
          </a:prstGeom>
        </p:spPr>
        <p:txBody>
          <a:bodyPr vert="horz" wrap="square" lIns="0" tIns="12700" rIns="0" bIns="0" rtlCol="0">
            <a:spAutoFit/>
          </a:bodyPr>
          <a:lstStyle/>
          <a:p>
            <a:pPr>
              <a:spcAft>
                <a:spcPts val="600"/>
              </a:spcAft>
            </a:pPr>
            <a:r>
              <a:rPr lang="en-US" sz="1600" kern="0" dirty="0">
                <a:effectLst/>
                <a:latin typeface="Montserrat" panose="00000500000000000000" pitchFamily="2" charset="0"/>
                <a:ea typeface="Aptos" panose="020B0004020202020204" pitchFamily="34" charset="0"/>
                <a:cs typeface="Palatino"/>
              </a:rPr>
              <a:t>Optimistic visions of technology-led development, characteristic of broader narratives of Africa rising, have long animated investment in Kenya’s Silicon Savannah. </a:t>
            </a:r>
            <a:r>
              <a:rPr lang="en-GB" sz="1600" dirty="0">
                <a:latin typeface="Montserrat" panose="00000500000000000000" pitchFamily="2" charset="0"/>
              </a:rPr>
              <a:t>Collectively, over USD 800 million raised.</a:t>
            </a:r>
            <a:endParaRPr lang="en-ZA" sz="1600" dirty="0">
              <a:latin typeface="Montserrat" panose="00000500000000000000" pitchFamily="2" charset="0"/>
            </a:endParaRPr>
          </a:p>
        </p:txBody>
      </p:sp>
      <p:sp>
        <p:nvSpPr>
          <p:cNvPr id="12" name="object 12"/>
          <p:cNvSpPr txBox="1"/>
          <p:nvPr/>
        </p:nvSpPr>
        <p:spPr>
          <a:xfrm>
            <a:off x="4851077" y="3735694"/>
            <a:ext cx="3693049" cy="412934"/>
          </a:xfrm>
          <a:prstGeom prst="rect">
            <a:avLst/>
          </a:prstGeom>
        </p:spPr>
        <p:txBody>
          <a:bodyPr vert="horz" wrap="square" lIns="0" tIns="12700" rIns="0" bIns="0" rtlCol="0">
            <a:spAutoFit/>
          </a:bodyPr>
          <a:lstStyle/>
          <a:p>
            <a:pPr algn="l">
              <a:spcAft>
                <a:spcPts val="200"/>
              </a:spcAft>
            </a:pPr>
            <a:r>
              <a:rPr lang="en-GB" sz="1300" dirty="0">
                <a:latin typeface="Montserrat" panose="00000500000000000000" pitchFamily="2" charset="0"/>
              </a:rPr>
              <a:t>How have platforms invested to overcome these key problems?</a:t>
            </a:r>
            <a:endParaRPr lang="en-ZA" sz="1300" dirty="0">
              <a:latin typeface="Montserrat" panose="000005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042395" y="1249110"/>
            <a:ext cx="3229610" cy="1429385"/>
            <a:chOff x="5042395" y="1249110"/>
            <a:chExt cx="3229610" cy="1429385"/>
          </a:xfrm>
        </p:grpSpPr>
        <p:pic>
          <p:nvPicPr>
            <p:cNvPr id="3" name="object 3"/>
            <p:cNvPicPr/>
            <p:nvPr/>
          </p:nvPicPr>
          <p:blipFill>
            <a:blip r:embed="rId2" cstate="print"/>
            <a:stretch>
              <a:fillRect/>
            </a:stretch>
          </p:blipFill>
          <p:spPr>
            <a:xfrm>
              <a:off x="5042395" y="1249110"/>
              <a:ext cx="3229035" cy="1426156"/>
            </a:xfrm>
            <a:prstGeom prst="rect">
              <a:avLst/>
            </a:prstGeom>
          </p:spPr>
        </p:pic>
        <p:sp>
          <p:nvSpPr>
            <p:cNvPr id="4" name="object 4"/>
            <p:cNvSpPr/>
            <p:nvPr/>
          </p:nvSpPr>
          <p:spPr>
            <a:xfrm>
              <a:off x="5042395" y="2443314"/>
              <a:ext cx="3229610" cy="235585"/>
            </a:xfrm>
            <a:custGeom>
              <a:avLst/>
              <a:gdLst/>
              <a:ahLst/>
              <a:cxnLst/>
              <a:rect l="l" t="t" r="r" b="b"/>
              <a:pathLst>
                <a:path w="3229609" h="235585">
                  <a:moveTo>
                    <a:pt x="3229038" y="0"/>
                  </a:moveTo>
                  <a:lnTo>
                    <a:pt x="0" y="0"/>
                  </a:lnTo>
                  <a:lnTo>
                    <a:pt x="0" y="235178"/>
                  </a:lnTo>
                  <a:lnTo>
                    <a:pt x="3229038" y="235178"/>
                  </a:lnTo>
                  <a:lnTo>
                    <a:pt x="3229038" y="0"/>
                  </a:lnTo>
                  <a:close/>
                </a:path>
              </a:pathLst>
            </a:custGeom>
            <a:solidFill>
              <a:srgbClr val="004A22">
                <a:alpha val="79998"/>
              </a:srgbClr>
            </a:solidFill>
          </p:spPr>
          <p:txBody>
            <a:bodyPr wrap="square" lIns="0" tIns="0" rIns="0" bIns="0" rtlCol="0"/>
            <a:lstStyle/>
            <a:p>
              <a:endParaRPr>
                <a:latin typeface="Montserrat" panose="00000500000000000000" pitchFamily="2" charset="0"/>
              </a:endParaRPr>
            </a:p>
          </p:txBody>
        </p:sp>
      </p:grpSp>
      <p:sp>
        <p:nvSpPr>
          <p:cNvPr id="5" name="object 5"/>
          <p:cNvSpPr/>
          <p:nvPr/>
        </p:nvSpPr>
        <p:spPr>
          <a:xfrm>
            <a:off x="251232" y="438150"/>
            <a:ext cx="540385" cy="540385"/>
          </a:xfrm>
          <a:custGeom>
            <a:avLst/>
            <a:gdLst/>
            <a:ahLst/>
            <a:cxnLst/>
            <a:rect l="l" t="t" r="r" b="b"/>
            <a:pathLst>
              <a:path w="540385" h="540385">
                <a:moveTo>
                  <a:pt x="270129" y="0"/>
                </a:moveTo>
                <a:lnTo>
                  <a:pt x="221563" y="4350"/>
                </a:lnTo>
                <a:lnTo>
                  <a:pt x="175857" y="16895"/>
                </a:lnTo>
                <a:lnTo>
                  <a:pt x="133773" y="36872"/>
                </a:lnTo>
                <a:lnTo>
                  <a:pt x="96073" y="63518"/>
                </a:lnTo>
                <a:lnTo>
                  <a:pt x="63518" y="96073"/>
                </a:lnTo>
                <a:lnTo>
                  <a:pt x="36872" y="133773"/>
                </a:lnTo>
                <a:lnTo>
                  <a:pt x="16895" y="175857"/>
                </a:lnTo>
                <a:lnTo>
                  <a:pt x="4350" y="221563"/>
                </a:lnTo>
                <a:lnTo>
                  <a:pt x="0" y="270128"/>
                </a:lnTo>
                <a:lnTo>
                  <a:pt x="4350" y="318694"/>
                </a:lnTo>
                <a:lnTo>
                  <a:pt x="16895" y="364400"/>
                </a:lnTo>
                <a:lnTo>
                  <a:pt x="36872" y="406484"/>
                </a:lnTo>
                <a:lnTo>
                  <a:pt x="63518" y="444184"/>
                </a:lnTo>
                <a:lnTo>
                  <a:pt x="96073" y="476739"/>
                </a:lnTo>
                <a:lnTo>
                  <a:pt x="133773" y="503385"/>
                </a:lnTo>
                <a:lnTo>
                  <a:pt x="175857" y="523362"/>
                </a:lnTo>
                <a:lnTo>
                  <a:pt x="221563" y="535907"/>
                </a:lnTo>
                <a:lnTo>
                  <a:pt x="270129" y="540257"/>
                </a:lnTo>
                <a:lnTo>
                  <a:pt x="318694" y="535907"/>
                </a:lnTo>
                <a:lnTo>
                  <a:pt x="364400" y="523362"/>
                </a:lnTo>
                <a:lnTo>
                  <a:pt x="406484" y="503385"/>
                </a:lnTo>
                <a:lnTo>
                  <a:pt x="444184" y="476739"/>
                </a:lnTo>
                <a:lnTo>
                  <a:pt x="476739" y="444184"/>
                </a:lnTo>
                <a:lnTo>
                  <a:pt x="503385" y="406484"/>
                </a:lnTo>
                <a:lnTo>
                  <a:pt x="523362" y="364400"/>
                </a:lnTo>
                <a:lnTo>
                  <a:pt x="535907" y="318694"/>
                </a:lnTo>
                <a:lnTo>
                  <a:pt x="540258" y="270128"/>
                </a:lnTo>
                <a:lnTo>
                  <a:pt x="535907" y="221563"/>
                </a:lnTo>
                <a:lnTo>
                  <a:pt x="523362" y="175857"/>
                </a:lnTo>
                <a:lnTo>
                  <a:pt x="503385" y="133773"/>
                </a:lnTo>
                <a:lnTo>
                  <a:pt x="476739" y="96073"/>
                </a:lnTo>
                <a:lnTo>
                  <a:pt x="444184" y="63518"/>
                </a:lnTo>
                <a:lnTo>
                  <a:pt x="406484" y="36872"/>
                </a:lnTo>
                <a:lnTo>
                  <a:pt x="364400" y="16895"/>
                </a:lnTo>
                <a:lnTo>
                  <a:pt x="318694" y="4350"/>
                </a:lnTo>
                <a:lnTo>
                  <a:pt x="270129" y="0"/>
                </a:lnTo>
                <a:close/>
              </a:path>
            </a:pathLst>
          </a:custGeom>
          <a:solidFill>
            <a:srgbClr val="004A22"/>
          </a:solidFill>
        </p:spPr>
        <p:txBody>
          <a:bodyPr wrap="square" lIns="0" tIns="0" rIns="0" bIns="0" rtlCol="0"/>
          <a:lstStyle/>
          <a:p>
            <a:endParaRPr>
              <a:latin typeface="Montserrat" panose="00000500000000000000" pitchFamily="2" charset="0"/>
            </a:endParaRPr>
          </a:p>
        </p:txBody>
      </p:sp>
      <p:sp>
        <p:nvSpPr>
          <p:cNvPr id="6" name="object 6"/>
          <p:cNvSpPr txBox="1"/>
          <p:nvPr/>
        </p:nvSpPr>
        <p:spPr>
          <a:xfrm>
            <a:off x="414426" y="594208"/>
            <a:ext cx="273475" cy="259045"/>
          </a:xfrm>
          <a:prstGeom prst="rect">
            <a:avLst/>
          </a:prstGeom>
        </p:spPr>
        <p:txBody>
          <a:bodyPr vert="horz" wrap="square" lIns="0" tIns="12700" rIns="0" bIns="0" rtlCol="0">
            <a:spAutoFit/>
          </a:bodyPr>
          <a:lstStyle/>
          <a:p>
            <a:pPr marL="12700">
              <a:lnSpc>
                <a:spcPct val="100000"/>
              </a:lnSpc>
              <a:spcBef>
                <a:spcPts val="100"/>
              </a:spcBef>
            </a:pPr>
            <a:r>
              <a:rPr sz="1600" spc="-25" dirty="0">
                <a:solidFill>
                  <a:srgbClr val="FFFFFF"/>
                </a:solidFill>
                <a:latin typeface="Montserrat" panose="00000500000000000000" pitchFamily="2" charset="0"/>
                <a:cs typeface="Tahoma"/>
              </a:rPr>
              <a:t>01</a:t>
            </a:r>
            <a:endParaRPr sz="1600" dirty="0">
              <a:latin typeface="Montserrat" panose="00000500000000000000" pitchFamily="2" charset="0"/>
              <a:cs typeface="Tahoma"/>
            </a:endParaRPr>
          </a:p>
        </p:txBody>
      </p:sp>
      <p:sp>
        <p:nvSpPr>
          <p:cNvPr id="7" name="object 7"/>
          <p:cNvSpPr txBox="1">
            <a:spLocks noGrp="1"/>
          </p:cNvSpPr>
          <p:nvPr>
            <p:ph type="title"/>
          </p:nvPr>
        </p:nvSpPr>
        <p:spPr>
          <a:xfrm>
            <a:off x="991364" y="534690"/>
            <a:ext cx="7161270" cy="382156"/>
          </a:xfrm>
          <a:prstGeom prst="rect">
            <a:avLst/>
          </a:prstGeom>
        </p:spPr>
        <p:txBody>
          <a:bodyPr vert="horz" wrap="square" lIns="0" tIns="12700" rIns="0" bIns="0" rtlCol="0">
            <a:spAutoFit/>
          </a:bodyPr>
          <a:lstStyle/>
          <a:p>
            <a:pPr marL="12065">
              <a:lnSpc>
                <a:spcPct val="100000"/>
              </a:lnSpc>
              <a:spcBef>
                <a:spcPts val="100"/>
              </a:spcBef>
            </a:pPr>
            <a:r>
              <a:rPr sz="2400" spc="-10" dirty="0">
                <a:latin typeface="Montserrat" panose="00000500000000000000" pitchFamily="2" charset="0"/>
              </a:rPr>
              <a:t>What</a:t>
            </a:r>
            <a:r>
              <a:rPr sz="2400" spc="-85" dirty="0">
                <a:latin typeface="Montserrat" panose="00000500000000000000" pitchFamily="2" charset="0"/>
              </a:rPr>
              <a:t> </a:t>
            </a:r>
            <a:r>
              <a:rPr sz="2400" dirty="0">
                <a:latin typeface="Montserrat" panose="00000500000000000000" pitchFamily="2" charset="0"/>
              </a:rPr>
              <a:t>challenges</a:t>
            </a:r>
            <a:r>
              <a:rPr sz="2400" spc="-80" dirty="0">
                <a:latin typeface="Montserrat" panose="00000500000000000000" pitchFamily="2" charset="0"/>
              </a:rPr>
              <a:t> </a:t>
            </a:r>
            <a:r>
              <a:rPr sz="2400" spc="-40" dirty="0">
                <a:latin typeface="Montserrat" panose="00000500000000000000" pitchFamily="2" charset="0"/>
              </a:rPr>
              <a:t>do</a:t>
            </a:r>
            <a:r>
              <a:rPr sz="2400" spc="-75" dirty="0">
                <a:latin typeface="Montserrat" panose="00000500000000000000" pitchFamily="2" charset="0"/>
              </a:rPr>
              <a:t> </a:t>
            </a:r>
            <a:r>
              <a:rPr sz="2400" dirty="0">
                <a:latin typeface="Montserrat" panose="00000500000000000000" pitchFamily="2" charset="0"/>
              </a:rPr>
              <a:t>smallholders</a:t>
            </a:r>
            <a:r>
              <a:rPr sz="2400" spc="-80" dirty="0">
                <a:latin typeface="Montserrat" panose="00000500000000000000" pitchFamily="2" charset="0"/>
              </a:rPr>
              <a:t> </a:t>
            </a:r>
            <a:r>
              <a:rPr sz="2400" spc="-20" dirty="0">
                <a:latin typeface="Montserrat" panose="00000500000000000000" pitchFamily="2" charset="0"/>
              </a:rPr>
              <a:t>face?</a:t>
            </a:r>
          </a:p>
        </p:txBody>
      </p:sp>
      <p:pic>
        <p:nvPicPr>
          <p:cNvPr id="8" name="object 8"/>
          <p:cNvPicPr/>
          <p:nvPr/>
        </p:nvPicPr>
        <p:blipFill>
          <a:blip r:embed="rId3" cstate="print"/>
          <a:stretch>
            <a:fillRect/>
          </a:stretch>
        </p:blipFill>
        <p:spPr>
          <a:xfrm>
            <a:off x="8335891" y="0"/>
            <a:ext cx="808108" cy="5143500"/>
          </a:xfrm>
          <a:prstGeom prst="rect">
            <a:avLst/>
          </a:prstGeom>
        </p:spPr>
      </p:pic>
      <p:sp>
        <p:nvSpPr>
          <p:cNvPr id="9" name="object 9"/>
          <p:cNvSpPr txBox="1"/>
          <p:nvPr/>
        </p:nvSpPr>
        <p:spPr>
          <a:xfrm>
            <a:off x="874888" y="865734"/>
            <a:ext cx="4036067" cy="3743076"/>
          </a:xfrm>
          <a:prstGeom prst="rect">
            <a:avLst/>
          </a:prstGeom>
        </p:spPr>
        <p:txBody>
          <a:bodyPr vert="horz" wrap="square" lIns="0" tIns="12700" rIns="0" bIns="0" rtlCol="0">
            <a:spAutoFit/>
          </a:bodyPr>
          <a:lstStyle/>
          <a:p>
            <a:endParaRPr lang="en-ZA" sz="1200" dirty="0">
              <a:latin typeface="Montserrat" panose="00000500000000000000" pitchFamily="2" charset="0"/>
            </a:endParaRPr>
          </a:p>
          <a:p>
            <a:r>
              <a:rPr lang="en-US" sz="1200" b="1" dirty="0">
                <a:latin typeface="Montserrat" panose="00000500000000000000" pitchFamily="2" charset="0"/>
              </a:rPr>
              <a:t>Input/output markets/Information</a:t>
            </a:r>
          </a:p>
          <a:p>
            <a:pPr lvl="1">
              <a:lnSpc>
                <a:spcPct val="115000"/>
              </a:lnSpc>
            </a:pPr>
            <a:r>
              <a:rPr lang="en-GB" sz="12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How can I access better inputs to increase productivity?</a:t>
            </a:r>
            <a:endParaRPr lang="en-KE" sz="1200" dirty="0">
              <a:effectLst/>
              <a:latin typeface="Montserrat" panose="00000500000000000000" pitchFamily="2" charset="0"/>
              <a:ea typeface="Calibri" panose="020F0502020204030204" pitchFamily="34" charset="0"/>
              <a:cs typeface="Arial" panose="020B0604020202020204" pitchFamily="34" charset="0"/>
            </a:endParaRPr>
          </a:p>
          <a:p>
            <a:pPr lvl="1">
              <a:lnSpc>
                <a:spcPct val="115000"/>
              </a:lnSpc>
            </a:pPr>
            <a:r>
              <a:rPr lang="en-GB" sz="12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Who would be willing to buy? (options?)</a:t>
            </a:r>
            <a:endParaRPr lang="en-KE" sz="1200" dirty="0">
              <a:effectLst/>
              <a:latin typeface="Montserrat" panose="00000500000000000000" pitchFamily="2" charset="0"/>
              <a:ea typeface="Calibri" panose="020F0502020204030204" pitchFamily="34" charset="0"/>
              <a:cs typeface="Arial" panose="020B0604020202020204" pitchFamily="34" charset="0"/>
            </a:endParaRPr>
          </a:p>
          <a:p>
            <a:pPr lvl="1"/>
            <a:r>
              <a:rPr lang="en-GB" sz="12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How can I get the best prices? </a:t>
            </a:r>
          </a:p>
          <a:p>
            <a:pPr lvl="1"/>
            <a:endParaRPr lang="en-US" sz="1200" dirty="0">
              <a:latin typeface="Montserrat" panose="00000500000000000000" pitchFamily="2" charset="0"/>
            </a:endParaRPr>
          </a:p>
          <a:p>
            <a:r>
              <a:rPr lang="en-US" sz="1200" b="1" dirty="0">
                <a:latin typeface="Montserrat" panose="00000500000000000000" pitchFamily="2" charset="0"/>
              </a:rPr>
              <a:t>Logistics</a:t>
            </a:r>
          </a:p>
          <a:p>
            <a:pPr lvl="0" algn="l">
              <a:lnSpc>
                <a:spcPct val="115000"/>
              </a:lnSpc>
            </a:pPr>
            <a:r>
              <a:rPr lang="en-GB" sz="12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How will I get and store inputs for production?</a:t>
            </a:r>
            <a:endParaRPr lang="en-KE" sz="1200" dirty="0">
              <a:effectLst/>
              <a:latin typeface="Montserrat" panose="00000500000000000000" pitchFamily="2" charset="0"/>
              <a:ea typeface="Calibri" panose="020F0502020204030204" pitchFamily="34" charset="0"/>
              <a:cs typeface="Arial" panose="020B0604020202020204" pitchFamily="34" charset="0"/>
            </a:endParaRPr>
          </a:p>
          <a:p>
            <a:pPr lvl="0" algn="l">
              <a:lnSpc>
                <a:spcPct val="115000"/>
              </a:lnSpc>
            </a:pPr>
            <a:r>
              <a:rPr lang="en-GB" sz="12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What is the best way to get my product to market?</a:t>
            </a:r>
            <a:endParaRPr lang="en-KE" sz="1200" dirty="0">
              <a:effectLst/>
              <a:latin typeface="Montserrat" panose="00000500000000000000" pitchFamily="2" charset="0"/>
              <a:ea typeface="Calibri" panose="020F0502020204030204" pitchFamily="34" charset="0"/>
              <a:cs typeface="Arial" panose="020B0604020202020204" pitchFamily="34" charset="0"/>
            </a:endParaRPr>
          </a:p>
          <a:p>
            <a:r>
              <a:rPr lang="en-GB" sz="12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What do I need (storage, transport, price information) to sell at the optimal time and/or price?</a:t>
            </a:r>
          </a:p>
          <a:p>
            <a:endParaRPr lang="en-US" sz="1200" dirty="0">
              <a:latin typeface="Montserrat" panose="00000500000000000000" pitchFamily="2" charset="0"/>
            </a:endParaRPr>
          </a:p>
          <a:p>
            <a:r>
              <a:rPr lang="en-US" sz="1200" b="1" dirty="0">
                <a:latin typeface="Montserrat" panose="00000500000000000000" pitchFamily="2" charset="0"/>
              </a:rPr>
              <a:t>Liquidity</a:t>
            </a:r>
          </a:p>
          <a:p>
            <a:pPr lvl="0" algn="l">
              <a:lnSpc>
                <a:spcPct val="115000"/>
              </a:lnSpc>
            </a:pPr>
            <a:r>
              <a:rPr lang="en-GB" sz="12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How can I optimise making and receiving payments?</a:t>
            </a:r>
            <a:endParaRPr lang="en-KE" sz="1200" dirty="0">
              <a:effectLst/>
              <a:latin typeface="Montserrat" panose="00000500000000000000" pitchFamily="2" charset="0"/>
              <a:ea typeface="Calibri" panose="020F0502020204030204" pitchFamily="34" charset="0"/>
              <a:cs typeface="Arial" panose="020B0604020202020204" pitchFamily="34" charset="0"/>
            </a:endParaRPr>
          </a:p>
          <a:p>
            <a:pPr lvl="0" algn="l">
              <a:lnSpc>
                <a:spcPct val="115000"/>
              </a:lnSpc>
            </a:pPr>
            <a:r>
              <a:rPr lang="en-GB" sz="12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How can I finance? </a:t>
            </a:r>
            <a:endParaRPr lang="en-KE" sz="1200" dirty="0">
              <a:effectLst/>
              <a:latin typeface="Montserrat" panose="00000500000000000000" pitchFamily="2" charset="0"/>
              <a:ea typeface="Calibri" panose="020F0502020204030204" pitchFamily="34" charset="0"/>
              <a:cs typeface="Arial" panose="020B0604020202020204" pitchFamily="34" charset="0"/>
            </a:endParaRPr>
          </a:p>
          <a:p>
            <a:r>
              <a:rPr lang="en-GB" sz="12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How can I make investments to increase production? (short-term &amp; long-term)</a:t>
            </a:r>
            <a:endParaRPr lang="en-ZA" sz="1200" dirty="0">
              <a:latin typeface="Montserrat" panose="00000500000000000000" pitchFamily="2" charset="0"/>
            </a:endParaRPr>
          </a:p>
        </p:txBody>
      </p:sp>
      <p:pic>
        <p:nvPicPr>
          <p:cNvPr id="10" name="object 10"/>
          <p:cNvPicPr/>
          <p:nvPr/>
        </p:nvPicPr>
        <p:blipFill>
          <a:blip r:embed="rId4" cstate="print"/>
          <a:stretch>
            <a:fillRect/>
          </a:stretch>
        </p:blipFill>
        <p:spPr>
          <a:xfrm>
            <a:off x="521424" y="1081470"/>
            <a:ext cx="167639" cy="167640"/>
          </a:xfrm>
          <a:prstGeom prst="rect">
            <a:avLst/>
          </a:prstGeom>
        </p:spPr>
      </p:pic>
      <p:pic>
        <p:nvPicPr>
          <p:cNvPr id="11" name="object 11"/>
          <p:cNvPicPr/>
          <p:nvPr/>
        </p:nvPicPr>
        <p:blipFill>
          <a:blip r:embed="rId5" cstate="print"/>
          <a:stretch>
            <a:fillRect/>
          </a:stretch>
        </p:blipFill>
        <p:spPr>
          <a:xfrm>
            <a:off x="520262" y="2268571"/>
            <a:ext cx="167639" cy="167639"/>
          </a:xfrm>
          <a:prstGeom prst="rect">
            <a:avLst/>
          </a:prstGeom>
        </p:spPr>
      </p:pic>
      <p:pic>
        <p:nvPicPr>
          <p:cNvPr id="12" name="object 12"/>
          <p:cNvPicPr/>
          <p:nvPr/>
        </p:nvPicPr>
        <p:blipFill>
          <a:blip r:embed="rId5" cstate="print"/>
          <a:stretch>
            <a:fillRect/>
          </a:stretch>
        </p:blipFill>
        <p:spPr>
          <a:xfrm>
            <a:off x="516600" y="3412270"/>
            <a:ext cx="167639" cy="167639"/>
          </a:xfrm>
          <a:prstGeom prst="rect">
            <a:avLst/>
          </a:prstGeom>
        </p:spPr>
      </p:pic>
      <p:grpSp>
        <p:nvGrpSpPr>
          <p:cNvPr id="13" name="object 13"/>
          <p:cNvGrpSpPr/>
          <p:nvPr/>
        </p:nvGrpSpPr>
        <p:grpSpPr>
          <a:xfrm>
            <a:off x="5042395" y="2777579"/>
            <a:ext cx="3229610" cy="1524000"/>
            <a:chOff x="5042395" y="2777579"/>
            <a:chExt cx="3229610" cy="1524000"/>
          </a:xfrm>
        </p:grpSpPr>
        <p:pic>
          <p:nvPicPr>
            <p:cNvPr id="14" name="object 14"/>
            <p:cNvPicPr/>
            <p:nvPr/>
          </p:nvPicPr>
          <p:blipFill>
            <a:blip r:embed="rId6" cstate="print"/>
            <a:stretch>
              <a:fillRect/>
            </a:stretch>
          </p:blipFill>
          <p:spPr>
            <a:xfrm>
              <a:off x="5042395" y="2777579"/>
              <a:ext cx="3229035" cy="1523788"/>
            </a:xfrm>
            <a:prstGeom prst="rect">
              <a:avLst/>
            </a:prstGeom>
          </p:spPr>
        </p:pic>
        <p:sp>
          <p:nvSpPr>
            <p:cNvPr id="15" name="object 15"/>
            <p:cNvSpPr/>
            <p:nvPr/>
          </p:nvSpPr>
          <p:spPr>
            <a:xfrm>
              <a:off x="5042395" y="4063212"/>
              <a:ext cx="3229610" cy="234950"/>
            </a:xfrm>
            <a:custGeom>
              <a:avLst/>
              <a:gdLst/>
              <a:ahLst/>
              <a:cxnLst/>
              <a:rect l="l" t="t" r="r" b="b"/>
              <a:pathLst>
                <a:path w="3229609" h="234950">
                  <a:moveTo>
                    <a:pt x="3229038" y="0"/>
                  </a:moveTo>
                  <a:lnTo>
                    <a:pt x="0" y="0"/>
                  </a:lnTo>
                  <a:lnTo>
                    <a:pt x="0" y="234645"/>
                  </a:lnTo>
                  <a:lnTo>
                    <a:pt x="3229038" y="234645"/>
                  </a:lnTo>
                  <a:lnTo>
                    <a:pt x="3229038" y="0"/>
                  </a:lnTo>
                  <a:close/>
                </a:path>
              </a:pathLst>
            </a:custGeom>
            <a:solidFill>
              <a:srgbClr val="006300">
                <a:alpha val="79998"/>
              </a:srgbClr>
            </a:solidFill>
          </p:spPr>
          <p:txBody>
            <a:bodyPr wrap="square" lIns="0" tIns="0" rIns="0" bIns="0" rtlCol="0"/>
            <a:lstStyle/>
            <a:p>
              <a:endParaRPr>
                <a:latin typeface="Montserrat" panose="00000500000000000000" pitchFamily="2"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6759" y="399587"/>
            <a:ext cx="540385" cy="540385"/>
          </a:xfrm>
          <a:custGeom>
            <a:avLst/>
            <a:gdLst/>
            <a:ahLst/>
            <a:cxnLst/>
            <a:rect l="l" t="t" r="r" b="b"/>
            <a:pathLst>
              <a:path w="540385" h="540385">
                <a:moveTo>
                  <a:pt x="270129" y="0"/>
                </a:moveTo>
                <a:lnTo>
                  <a:pt x="221563" y="4350"/>
                </a:lnTo>
                <a:lnTo>
                  <a:pt x="175857" y="16895"/>
                </a:lnTo>
                <a:lnTo>
                  <a:pt x="133773" y="36872"/>
                </a:lnTo>
                <a:lnTo>
                  <a:pt x="96073" y="63518"/>
                </a:lnTo>
                <a:lnTo>
                  <a:pt x="63518" y="96073"/>
                </a:lnTo>
                <a:lnTo>
                  <a:pt x="36872" y="133773"/>
                </a:lnTo>
                <a:lnTo>
                  <a:pt x="16895" y="175857"/>
                </a:lnTo>
                <a:lnTo>
                  <a:pt x="4350" y="221563"/>
                </a:lnTo>
                <a:lnTo>
                  <a:pt x="0" y="270128"/>
                </a:lnTo>
                <a:lnTo>
                  <a:pt x="4350" y="318694"/>
                </a:lnTo>
                <a:lnTo>
                  <a:pt x="16895" y="364400"/>
                </a:lnTo>
                <a:lnTo>
                  <a:pt x="36872" y="406484"/>
                </a:lnTo>
                <a:lnTo>
                  <a:pt x="63518" y="444184"/>
                </a:lnTo>
                <a:lnTo>
                  <a:pt x="96073" y="476739"/>
                </a:lnTo>
                <a:lnTo>
                  <a:pt x="133773" y="503385"/>
                </a:lnTo>
                <a:lnTo>
                  <a:pt x="175857" y="523362"/>
                </a:lnTo>
                <a:lnTo>
                  <a:pt x="221563" y="535907"/>
                </a:lnTo>
                <a:lnTo>
                  <a:pt x="270129" y="540257"/>
                </a:lnTo>
                <a:lnTo>
                  <a:pt x="318694" y="535907"/>
                </a:lnTo>
                <a:lnTo>
                  <a:pt x="364400" y="523362"/>
                </a:lnTo>
                <a:lnTo>
                  <a:pt x="406484" y="503385"/>
                </a:lnTo>
                <a:lnTo>
                  <a:pt x="444184" y="476739"/>
                </a:lnTo>
                <a:lnTo>
                  <a:pt x="476739" y="444184"/>
                </a:lnTo>
                <a:lnTo>
                  <a:pt x="503385" y="406484"/>
                </a:lnTo>
                <a:lnTo>
                  <a:pt x="523362" y="364400"/>
                </a:lnTo>
                <a:lnTo>
                  <a:pt x="535907" y="318694"/>
                </a:lnTo>
                <a:lnTo>
                  <a:pt x="540258" y="270128"/>
                </a:lnTo>
                <a:lnTo>
                  <a:pt x="535907" y="221563"/>
                </a:lnTo>
                <a:lnTo>
                  <a:pt x="523362" y="175857"/>
                </a:lnTo>
                <a:lnTo>
                  <a:pt x="503385" y="133773"/>
                </a:lnTo>
                <a:lnTo>
                  <a:pt x="476739" y="96073"/>
                </a:lnTo>
                <a:lnTo>
                  <a:pt x="444184" y="63518"/>
                </a:lnTo>
                <a:lnTo>
                  <a:pt x="406484" y="36872"/>
                </a:lnTo>
                <a:lnTo>
                  <a:pt x="364400" y="16895"/>
                </a:lnTo>
                <a:lnTo>
                  <a:pt x="318694" y="4350"/>
                </a:lnTo>
                <a:lnTo>
                  <a:pt x="270129" y="0"/>
                </a:lnTo>
                <a:close/>
              </a:path>
            </a:pathLst>
          </a:custGeom>
          <a:solidFill>
            <a:srgbClr val="004A22"/>
          </a:solidFill>
        </p:spPr>
        <p:txBody>
          <a:bodyPr wrap="square" lIns="0" tIns="0" rIns="0" bIns="0" rtlCol="0"/>
          <a:lstStyle/>
          <a:p>
            <a:endParaRPr/>
          </a:p>
        </p:txBody>
      </p:sp>
      <p:sp>
        <p:nvSpPr>
          <p:cNvPr id="3" name="object 3"/>
          <p:cNvSpPr txBox="1"/>
          <p:nvPr/>
        </p:nvSpPr>
        <p:spPr>
          <a:xfrm>
            <a:off x="393600" y="530423"/>
            <a:ext cx="292200" cy="228268"/>
          </a:xfrm>
          <a:prstGeom prst="rect">
            <a:avLst/>
          </a:prstGeom>
        </p:spPr>
        <p:txBody>
          <a:bodyPr vert="horz" wrap="square" lIns="0" tIns="12700" rIns="0" bIns="0" rtlCol="0">
            <a:spAutoFit/>
          </a:bodyPr>
          <a:lstStyle/>
          <a:p>
            <a:pPr marL="12700">
              <a:lnSpc>
                <a:spcPct val="100000"/>
              </a:lnSpc>
              <a:spcBef>
                <a:spcPts val="100"/>
              </a:spcBef>
            </a:pPr>
            <a:r>
              <a:rPr sz="1400" spc="80" dirty="0">
                <a:solidFill>
                  <a:srgbClr val="FFFFFF"/>
                </a:solidFill>
                <a:latin typeface="Montserrat" panose="00000500000000000000" pitchFamily="2" charset="0"/>
                <a:cs typeface="Tahoma"/>
              </a:rPr>
              <a:t>02</a:t>
            </a:r>
            <a:endParaRPr sz="1400" dirty="0">
              <a:latin typeface="Montserrat" panose="00000500000000000000" pitchFamily="2" charset="0"/>
              <a:cs typeface="Tahoma"/>
            </a:endParaRPr>
          </a:p>
        </p:txBody>
      </p:sp>
      <p:sp>
        <p:nvSpPr>
          <p:cNvPr id="4" name="object 4"/>
          <p:cNvSpPr txBox="1">
            <a:spLocks noGrp="1"/>
          </p:cNvSpPr>
          <p:nvPr>
            <p:ph type="title"/>
          </p:nvPr>
        </p:nvSpPr>
        <p:spPr>
          <a:xfrm>
            <a:off x="832641" y="346026"/>
            <a:ext cx="7161270" cy="751488"/>
          </a:xfrm>
          <a:prstGeom prst="rect">
            <a:avLst/>
          </a:prstGeom>
        </p:spPr>
        <p:txBody>
          <a:bodyPr vert="horz" wrap="square" lIns="0" tIns="12700" rIns="0" bIns="0" rtlCol="0">
            <a:spAutoFit/>
          </a:bodyPr>
          <a:lstStyle/>
          <a:p>
            <a:pPr marL="12700">
              <a:lnSpc>
                <a:spcPct val="100000"/>
              </a:lnSpc>
              <a:spcBef>
                <a:spcPts val="100"/>
              </a:spcBef>
            </a:pPr>
            <a:r>
              <a:rPr sz="2400" spc="-15" dirty="0">
                <a:latin typeface="Montserrat" panose="00000500000000000000" pitchFamily="2" charset="0"/>
              </a:rPr>
              <a:t>Key</a:t>
            </a:r>
            <a:r>
              <a:rPr sz="2400" spc="-25" dirty="0">
                <a:latin typeface="Montserrat" panose="00000500000000000000" pitchFamily="2" charset="0"/>
              </a:rPr>
              <a:t> </a:t>
            </a:r>
            <a:r>
              <a:rPr sz="2400" spc="-10" dirty="0">
                <a:latin typeface="Montserrat" panose="00000500000000000000" pitchFamily="2" charset="0"/>
              </a:rPr>
              <a:t>problems</a:t>
            </a:r>
            <a:r>
              <a:rPr sz="2400" spc="-20" dirty="0">
                <a:latin typeface="Montserrat" panose="00000500000000000000" pitchFamily="2" charset="0"/>
              </a:rPr>
              <a:t> </a:t>
            </a:r>
            <a:r>
              <a:rPr sz="2400" dirty="0">
                <a:latin typeface="Montserrat" panose="00000500000000000000" pitchFamily="2" charset="0"/>
              </a:rPr>
              <a:t>for</a:t>
            </a:r>
            <a:r>
              <a:rPr sz="2400" spc="-20" dirty="0">
                <a:latin typeface="Montserrat" panose="00000500000000000000" pitchFamily="2" charset="0"/>
              </a:rPr>
              <a:t> </a:t>
            </a:r>
            <a:r>
              <a:rPr sz="2400" dirty="0">
                <a:latin typeface="Montserrat" panose="00000500000000000000" pitchFamily="2" charset="0"/>
              </a:rPr>
              <a:t>platforms</a:t>
            </a:r>
            <a:r>
              <a:rPr sz="2400" spc="-20" dirty="0">
                <a:latin typeface="Montserrat" panose="00000500000000000000" pitchFamily="2" charset="0"/>
              </a:rPr>
              <a:t> </a:t>
            </a:r>
            <a:r>
              <a:rPr sz="2400" dirty="0">
                <a:latin typeface="Montserrat" panose="00000500000000000000" pitchFamily="2" charset="0"/>
              </a:rPr>
              <a:t>interfacing</a:t>
            </a:r>
            <a:r>
              <a:rPr sz="2400" spc="-20" dirty="0">
                <a:latin typeface="Montserrat" panose="00000500000000000000" pitchFamily="2" charset="0"/>
              </a:rPr>
              <a:t> </a:t>
            </a:r>
            <a:r>
              <a:rPr sz="2400" dirty="0">
                <a:latin typeface="Montserrat" panose="00000500000000000000" pitchFamily="2" charset="0"/>
              </a:rPr>
              <a:t>with</a:t>
            </a:r>
            <a:r>
              <a:rPr sz="2400" spc="-20" dirty="0">
                <a:latin typeface="Montserrat" panose="00000500000000000000" pitchFamily="2" charset="0"/>
              </a:rPr>
              <a:t> </a:t>
            </a:r>
            <a:r>
              <a:rPr sz="2400" spc="-10" dirty="0">
                <a:latin typeface="Montserrat" panose="00000500000000000000" pitchFamily="2" charset="0"/>
              </a:rPr>
              <a:t>smallholders</a:t>
            </a:r>
          </a:p>
        </p:txBody>
      </p:sp>
      <p:pic>
        <p:nvPicPr>
          <p:cNvPr id="5" name="object 5"/>
          <p:cNvPicPr/>
          <p:nvPr/>
        </p:nvPicPr>
        <p:blipFill>
          <a:blip r:embed="rId2" cstate="print"/>
          <a:stretch>
            <a:fillRect/>
          </a:stretch>
        </p:blipFill>
        <p:spPr>
          <a:xfrm>
            <a:off x="8335891" y="0"/>
            <a:ext cx="808108" cy="5143500"/>
          </a:xfrm>
          <a:prstGeom prst="rect">
            <a:avLst/>
          </a:prstGeom>
        </p:spPr>
      </p:pic>
      <p:sp>
        <p:nvSpPr>
          <p:cNvPr id="6" name="object 6"/>
          <p:cNvSpPr txBox="1"/>
          <p:nvPr/>
        </p:nvSpPr>
        <p:spPr>
          <a:xfrm>
            <a:off x="516951" y="1227047"/>
            <a:ext cx="4981783" cy="3688189"/>
          </a:xfrm>
          <a:prstGeom prst="rect">
            <a:avLst/>
          </a:prstGeom>
        </p:spPr>
        <p:txBody>
          <a:bodyPr vert="horz" wrap="square" lIns="0" tIns="12700" rIns="0" bIns="0" rtlCol="0">
            <a:spAutoFit/>
          </a:bodyPr>
          <a:lstStyle/>
          <a:p>
            <a:r>
              <a:rPr lang="en-GB" sz="1400" dirty="0">
                <a:latin typeface="Century Gothic" panose="020B0502020202020204" pitchFamily="34" charset="0"/>
              </a:rPr>
              <a:t>High transaction costs</a:t>
            </a:r>
          </a:p>
          <a:p>
            <a:r>
              <a:rPr lang="en-GB" sz="1400" dirty="0">
                <a:latin typeface="Century Gothic" panose="020B0502020202020204" pitchFamily="34" charset="0"/>
              </a:rPr>
              <a:t>Reaching, developing trust with, and onboarding</a:t>
            </a:r>
          </a:p>
          <a:p>
            <a:r>
              <a:rPr lang="en-GB" sz="1400" dirty="0">
                <a:latin typeface="Century Gothic" panose="020B0502020202020204" pitchFamily="34" charset="0"/>
              </a:rPr>
              <a:t>Aggregation is costly. Side - selling</a:t>
            </a:r>
          </a:p>
          <a:p>
            <a:endParaRPr lang="en-GB" sz="1400" dirty="0">
              <a:latin typeface="Century Gothic" panose="020B0502020202020204" pitchFamily="34" charset="0"/>
            </a:endParaRPr>
          </a:p>
          <a:p>
            <a:r>
              <a:rPr lang="en-GB" sz="1400" dirty="0">
                <a:latin typeface="Century Gothic" panose="020B0502020202020204" pitchFamily="34" charset="0"/>
              </a:rPr>
              <a:t>Applicable financial models</a:t>
            </a:r>
          </a:p>
          <a:p>
            <a:r>
              <a:rPr lang="en-GB" sz="1400" dirty="0">
                <a:latin typeface="Century Gothic" panose="020B0502020202020204" pitchFamily="34" charset="0"/>
              </a:rPr>
              <a:t>Volatile incomes and low liquidity means that SHF are not an ‘easy’ market.</a:t>
            </a:r>
          </a:p>
          <a:p>
            <a:endParaRPr lang="en-GB" sz="1400" dirty="0">
              <a:latin typeface="Century Gothic" panose="020B0502020202020204" pitchFamily="34" charset="0"/>
            </a:endParaRPr>
          </a:p>
          <a:p>
            <a:r>
              <a:rPr lang="en-GB" sz="1400" dirty="0">
                <a:latin typeface="Century Gothic" panose="020B0502020202020204" pitchFamily="34" charset="0"/>
              </a:rPr>
              <a:t>Diversity of practices, produce, and ecologies at smallholder level can challenge centralised and standardised platform processes. </a:t>
            </a:r>
          </a:p>
          <a:p>
            <a:pPr>
              <a:lnSpc>
                <a:spcPct val="100000"/>
              </a:lnSpc>
            </a:pPr>
            <a:endParaRPr sz="1200" dirty="0">
              <a:latin typeface="Montserrat" panose="00000500000000000000" pitchFamily="2" charset="0"/>
              <a:cs typeface="Tahoma"/>
            </a:endParaRPr>
          </a:p>
          <a:p>
            <a:pPr>
              <a:lnSpc>
                <a:spcPct val="100000"/>
              </a:lnSpc>
              <a:spcBef>
                <a:spcPts val="100"/>
              </a:spcBef>
            </a:pPr>
            <a:endParaRPr sz="1200" dirty="0">
              <a:latin typeface="Montserrat" panose="00000500000000000000" pitchFamily="2" charset="0"/>
              <a:cs typeface="Tahoma"/>
            </a:endParaRPr>
          </a:p>
          <a:p>
            <a:r>
              <a:rPr lang="en-GB" sz="1200" dirty="0">
                <a:latin typeface="Century Gothic" panose="020B0502020202020204" pitchFamily="34" charset="0"/>
              </a:rPr>
              <a:t>(e.g. digital extension service advice face challenges to scale when dealing with such a variety of crops and climate and farming practices. Microclimates can mean that climate/soil sensors may be inaccurate at local levels. Satellite imagery without sufficient granularity may be insufficient for smallholder needs, etc.)</a:t>
            </a:r>
          </a:p>
        </p:txBody>
      </p:sp>
      <p:pic>
        <p:nvPicPr>
          <p:cNvPr id="7" name="object 7"/>
          <p:cNvPicPr/>
          <p:nvPr/>
        </p:nvPicPr>
        <p:blipFill>
          <a:blip r:embed="rId3" cstate="print"/>
          <a:stretch>
            <a:fillRect/>
          </a:stretch>
        </p:blipFill>
        <p:spPr>
          <a:xfrm>
            <a:off x="192197" y="1271085"/>
            <a:ext cx="167640" cy="167640"/>
          </a:xfrm>
          <a:prstGeom prst="rect">
            <a:avLst/>
          </a:prstGeom>
        </p:spPr>
      </p:pic>
      <p:pic>
        <p:nvPicPr>
          <p:cNvPr id="8" name="object 8"/>
          <p:cNvPicPr/>
          <p:nvPr/>
        </p:nvPicPr>
        <p:blipFill>
          <a:blip r:embed="rId4" cstate="print"/>
          <a:stretch>
            <a:fillRect/>
          </a:stretch>
        </p:blipFill>
        <p:spPr>
          <a:xfrm>
            <a:off x="186934" y="2107406"/>
            <a:ext cx="167640" cy="167640"/>
          </a:xfrm>
          <a:prstGeom prst="rect">
            <a:avLst/>
          </a:prstGeom>
        </p:spPr>
      </p:pic>
      <p:pic>
        <p:nvPicPr>
          <p:cNvPr id="9" name="object 9"/>
          <p:cNvPicPr/>
          <p:nvPr/>
        </p:nvPicPr>
        <p:blipFill>
          <a:blip r:embed="rId5" cstate="print"/>
          <a:stretch>
            <a:fillRect/>
          </a:stretch>
        </p:blipFill>
        <p:spPr>
          <a:xfrm>
            <a:off x="186934" y="2966641"/>
            <a:ext cx="167640" cy="167639"/>
          </a:xfrm>
          <a:prstGeom prst="rect">
            <a:avLst/>
          </a:prstGeom>
        </p:spPr>
      </p:pic>
      <p:pic>
        <p:nvPicPr>
          <p:cNvPr id="10" name="object 10"/>
          <p:cNvPicPr/>
          <p:nvPr/>
        </p:nvPicPr>
        <p:blipFill>
          <a:blip r:embed="rId6" cstate="print"/>
          <a:stretch>
            <a:fillRect/>
          </a:stretch>
        </p:blipFill>
        <p:spPr>
          <a:xfrm>
            <a:off x="5812963" y="819151"/>
            <a:ext cx="2556344" cy="43243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7990" y="530423"/>
            <a:ext cx="540385" cy="540385"/>
          </a:xfrm>
          <a:custGeom>
            <a:avLst/>
            <a:gdLst/>
            <a:ahLst/>
            <a:cxnLst/>
            <a:rect l="l" t="t" r="r" b="b"/>
            <a:pathLst>
              <a:path w="540385" h="540385">
                <a:moveTo>
                  <a:pt x="270129" y="0"/>
                </a:moveTo>
                <a:lnTo>
                  <a:pt x="221563" y="4350"/>
                </a:lnTo>
                <a:lnTo>
                  <a:pt x="175857" y="16895"/>
                </a:lnTo>
                <a:lnTo>
                  <a:pt x="133773" y="36872"/>
                </a:lnTo>
                <a:lnTo>
                  <a:pt x="96073" y="63518"/>
                </a:lnTo>
                <a:lnTo>
                  <a:pt x="63518" y="96073"/>
                </a:lnTo>
                <a:lnTo>
                  <a:pt x="36872" y="133773"/>
                </a:lnTo>
                <a:lnTo>
                  <a:pt x="16895" y="175857"/>
                </a:lnTo>
                <a:lnTo>
                  <a:pt x="4350" y="221563"/>
                </a:lnTo>
                <a:lnTo>
                  <a:pt x="0" y="270128"/>
                </a:lnTo>
                <a:lnTo>
                  <a:pt x="4350" y="318694"/>
                </a:lnTo>
                <a:lnTo>
                  <a:pt x="16895" y="364400"/>
                </a:lnTo>
                <a:lnTo>
                  <a:pt x="36872" y="406484"/>
                </a:lnTo>
                <a:lnTo>
                  <a:pt x="63518" y="444184"/>
                </a:lnTo>
                <a:lnTo>
                  <a:pt x="96073" y="476739"/>
                </a:lnTo>
                <a:lnTo>
                  <a:pt x="133773" y="503385"/>
                </a:lnTo>
                <a:lnTo>
                  <a:pt x="175857" y="523362"/>
                </a:lnTo>
                <a:lnTo>
                  <a:pt x="221563" y="535907"/>
                </a:lnTo>
                <a:lnTo>
                  <a:pt x="270129" y="540257"/>
                </a:lnTo>
                <a:lnTo>
                  <a:pt x="318694" y="535907"/>
                </a:lnTo>
                <a:lnTo>
                  <a:pt x="364400" y="523362"/>
                </a:lnTo>
                <a:lnTo>
                  <a:pt x="406484" y="503385"/>
                </a:lnTo>
                <a:lnTo>
                  <a:pt x="444184" y="476739"/>
                </a:lnTo>
                <a:lnTo>
                  <a:pt x="476739" y="444184"/>
                </a:lnTo>
                <a:lnTo>
                  <a:pt x="503385" y="406484"/>
                </a:lnTo>
                <a:lnTo>
                  <a:pt x="523362" y="364400"/>
                </a:lnTo>
                <a:lnTo>
                  <a:pt x="535907" y="318694"/>
                </a:lnTo>
                <a:lnTo>
                  <a:pt x="540258" y="270128"/>
                </a:lnTo>
                <a:lnTo>
                  <a:pt x="535907" y="221563"/>
                </a:lnTo>
                <a:lnTo>
                  <a:pt x="523362" y="175857"/>
                </a:lnTo>
                <a:lnTo>
                  <a:pt x="503385" y="133773"/>
                </a:lnTo>
                <a:lnTo>
                  <a:pt x="476739" y="96073"/>
                </a:lnTo>
                <a:lnTo>
                  <a:pt x="444184" y="63518"/>
                </a:lnTo>
                <a:lnTo>
                  <a:pt x="406484" y="36872"/>
                </a:lnTo>
                <a:lnTo>
                  <a:pt x="364400" y="16895"/>
                </a:lnTo>
                <a:lnTo>
                  <a:pt x="318694" y="4350"/>
                </a:lnTo>
                <a:lnTo>
                  <a:pt x="270129" y="0"/>
                </a:lnTo>
                <a:close/>
              </a:path>
            </a:pathLst>
          </a:custGeom>
          <a:solidFill>
            <a:srgbClr val="004A22"/>
          </a:solidFill>
        </p:spPr>
        <p:txBody>
          <a:bodyPr wrap="square" lIns="0" tIns="0" rIns="0" bIns="0" rtlCol="0"/>
          <a:lstStyle/>
          <a:p>
            <a:endParaRPr>
              <a:latin typeface="Montserrat" panose="00000500000000000000" pitchFamily="2" charset="0"/>
            </a:endParaRPr>
          </a:p>
        </p:txBody>
      </p:sp>
      <p:sp>
        <p:nvSpPr>
          <p:cNvPr id="3" name="object 3"/>
          <p:cNvSpPr txBox="1"/>
          <p:nvPr/>
        </p:nvSpPr>
        <p:spPr>
          <a:xfrm>
            <a:off x="412972" y="682166"/>
            <a:ext cx="332724" cy="259045"/>
          </a:xfrm>
          <a:prstGeom prst="rect">
            <a:avLst/>
          </a:prstGeom>
        </p:spPr>
        <p:txBody>
          <a:bodyPr vert="horz" wrap="square" lIns="0" tIns="12700" rIns="0" bIns="0" rtlCol="0">
            <a:spAutoFit/>
          </a:bodyPr>
          <a:lstStyle/>
          <a:p>
            <a:pPr marL="12700">
              <a:lnSpc>
                <a:spcPct val="100000"/>
              </a:lnSpc>
              <a:spcBef>
                <a:spcPts val="100"/>
              </a:spcBef>
            </a:pPr>
            <a:r>
              <a:rPr sz="1600" spc="80" dirty="0">
                <a:solidFill>
                  <a:srgbClr val="FFFFFF"/>
                </a:solidFill>
                <a:latin typeface="Montserrat" panose="00000500000000000000" pitchFamily="2" charset="0"/>
                <a:cs typeface="Tahoma"/>
              </a:rPr>
              <a:t>03</a:t>
            </a:r>
            <a:endParaRPr sz="1600" dirty="0">
              <a:latin typeface="Montserrat" panose="00000500000000000000" pitchFamily="2" charset="0"/>
              <a:cs typeface="Tahoma"/>
            </a:endParaRPr>
          </a:p>
        </p:txBody>
      </p:sp>
      <p:sp>
        <p:nvSpPr>
          <p:cNvPr id="4" name="object 4"/>
          <p:cNvSpPr txBox="1">
            <a:spLocks noGrp="1"/>
          </p:cNvSpPr>
          <p:nvPr>
            <p:ph type="title"/>
          </p:nvPr>
        </p:nvSpPr>
        <p:spPr>
          <a:xfrm>
            <a:off x="991364" y="534690"/>
            <a:ext cx="7161270" cy="751488"/>
          </a:xfrm>
          <a:prstGeom prst="rect">
            <a:avLst/>
          </a:prstGeom>
        </p:spPr>
        <p:txBody>
          <a:bodyPr vert="horz" wrap="square" lIns="0" tIns="12700" rIns="0" bIns="0" rtlCol="0">
            <a:spAutoFit/>
          </a:bodyPr>
          <a:lstStyle/>
          <a:p>
            <a:pPr marL="63500">
              <a:lnSpc>
                <a:spcPct val="100000"/>
              </a:lnSpc>
              <a:spcBef>
                <a:spcPts val="100"/>
              </a:spcBef>
            </a:pPr>
            <a:r>
              <a:rPr sz="2400" spc="-10" dirty="0">
                <a:latin typeface="Montserrat" panose="00000500000000000000" pitchFamily="2" charset="0"/>
              </a:rPr>
              <a:t>How</a:t>
            </a:r>
            <a:r>
              <a:rPr sz="2400" spc="-85" dirty="0">
                <a:latin typeface="Montserrat" panose="00000500000000000000" pitchFamily="2" charset="0"/>
              </a:rPr>
              <a:t> </a:t>
            </a:r>
            <a:r>
              <a:rPr sz="2400" spc="-45" dirty="0">
                <a:latin typeface="Montserrat" panose="00000500000000000000" pitchFamily="2" charset="0"/>
              </a:rPr>
              <a:t>have</a:t>
            </a:r>
            <a:r>
              <a:rPr sz="2400" spc="-85" dirty="0">
                <a:latin typeface="Montserrat" panose="00000500000000000000" pitchFamily="2" charset="0"/>
              </a:rPr>
              <a:t> </a:t>
            </a:r>
            <a:r>
              <a:rPr sz="2400" dirty="0">
                <a:latin typeface="Montserrat" panose="00000500000000000000" pitchFamily="2" charset="0"/>
              </a:rPr>
              <a:t>platforms</a:t>
            </a:r>
            <a:r>
              <a:rPr sz="2400" spc="-80" dirty="0">
                <a:latin typeface="Montserrat" panose="00000500000000000000" pitchFamily="2" charset="0"/>
              </a:rPr>
              <a:t> </a:t>
            </a:r>
            <a:r>
              <a:rPr sz="2400" spc="-20" dirty="0">
                <a:latin typeface="Montserrat" panose="00000500000000000000" pitchFamily="2" charset="0"/>
              </a:rPr>
              <a:t>invested</a:t>
            </a:r>
            <a:r>
              <a:rPr sz="2400" spc="-85" dirty="0">
                <a:latin typeface="Montserrat" panose="00000500000000000000" pitchFamily="2" charset="0"/>
              </a:rPr>
              <a:t> </a:t>
            </a:r>
            <a:r>
              <a:rPr sz="2400" dirty="0">
                <a:latin typeface="Montserrat" panose="00000500000000000000" pitchFamily="2" charset="0"/>
              </a:rPr>
              <a:t>to</a:t>
            </a:r>
            <a:r>
              <a:rPr sz="2400" spc="-80" dirty="0">
                <a:latin typeface="Montserrat" panose="00000500000000000000" pitchFamily="2" charset="0"/>
              </a:rPr>
              <a:t> </a:t>
            </a:r>
            <a:r>
              <a:rPr sz="2400" spc="-40" dirty="0">
                <a:latin typeface="Montserrat" panose="00000500000000000000" pitchFamily="2" charset="0"/>
              </a:rPr>
              <a:t>overcome</a:t>
            </a:r>
            <a:r>
              <a:rPr sz="2400" spc="-90" dirty="0">
                <a:latin typeface="Montserrat" panose="00000500000000000000" pitchFamily="2" charset="0"/>
              </a:rPr>
              <a:t> </a:t>
            </a:r>
            <a:r>
              <a:rPr sz="2400" spc="-25" dirty="0">
                <a:latin typeface="Montserrat" panose="00000500000000000000" pitchFamily="2" charset="0"/>
              </a:rPr>
              <a:t>these</a:t>
            </a:r>
            <a:r>
              <a:rPr sz="2400" spc="-85" dirty="0">
                <a:latin typeface="Montserrat" panose="00000500000000000000" pitchFamily="2" charset="0"/>
              </a:rPr>
              <a:t> </a:t>
            </a:r>
            <a:r>
              <a:rPr sz="2400" spc="-30" dirty="0">
                <a:latin typeface="Montserrat" panose="00000500000000000000" pitchFamily="2" charset="0"/>
              </a:rPr>
              <a:t>key</a:t>
            </a:r>
            <a:r>
              <a:rPr sz="2400" spc="-80" dirty="0">
                <a:latin typeface="Montserrat" panose="00000500000000000000" pitchFamily="2" charset="0"/>
              </a:rPr>
              <a:t> </a:t>
            </a:r>
            <a:r>
              <a:rPr sz="2400" spc="-10" dirty="0">
                <a:latin typeface="Montserrat" panose="00000500000000000000" pitchFamily="2" charset="0"/>
              </a:rPr>
              <a:t>problems?</a:t>
            </a:r>
          </a:p>
        </p:txBody>
      </p:sp>
      <p:pic>
        <p:nvPicPr>
          <p:cNvPr id="5" name="object 5"/>
          <p:cNvPicPr/>
          <p:nvPr/>
        </p:nvPicPr>
        <p:blipFill>
          <a:blip r:embed="rId2" cstate="print"/>
          <a:stretch>
            <a:fillRect/>
          </a:stretch>
        </p:blipFill>
        <p:spPr>
          <a:xfrm>
            <a:off x="8299999" y="0"/>
            <a:ext cx="844000" cy="5143500"/>
          </a:xfrm>
          <a:prstGeom prst="rect">
            <a:avLst/>
          </a:prstGeom>
        </p:spPr>
      </p:pic>
      <p:sp>
        <p:nvSpPr>
          <p:cNvPr id="6" name="object 6"/>
          <p:cNvSpPr txBox="1"/>
          <p:nvPr/>
        </p:nvSpPr>
        <p:spPr>
          <a:xfrm>
            <a:off x="838375" y="1352550"/>
            <a:ext cx="5869305" cy="1951816"/>
          </a:xfrm>
          <a:prstGeom prst="rect">
            <a:avLst/>
          </a:prstGeom>
        </p:spPr>
        <p:txBody>
          <a:bodyPr vert="horz" wrap="square" lIns="0" tIns="12700" rIns="0" bIns="0" rtlCol="0">
            <a:spAutoFit/>
          </a:bodyPr>
          <a:lstStyle/>
          <a:p>
            <a:r>
              <a:rPr lang="en-GB" sz="1400" kern="100" dirty="0">
                <a:effectLst/>
                <a:latin typeface="Century Gothic" panose="020B0502020202020204" pitchFamily="34" charset="0"/>
                <a:ea typeface="Aptos" panose="020B0004020202020204" pitchFamily="34" charset="0"/>
                <a:cs typeface="Times New Roman" panose="02020603050405020304" pitchFamily="18" charset="0"/>
              </a:rPr>
              <a:t>Organizations have invested enormously to overcome these challenges including in:</a:t>
            </a:r>
            <a:endParaRPr lang="en-KE" sz="1400" kern="100" dirty="0">
              <a:effectLst/>
              <a:latin typeface="Century Gothic" panose="020B0502020202020204" pitchFamily="34" charset="0"/>
              <a:ea typeface="Aptos" panose="020B0004020202020204" pitchFamily="34" charset="0"/>
              <a:cs typeface="Times New Roman" panose="02020603050405020304" pitchFamily="18" charset="0"/>
            </a:endParaRPr>
          </a:p>
          <a:p>
            <a:r>
              <a:rPr lang="en-US" sz="1400" kern="100" dirty="0">
                <a:effectLst/>
                <a:latin typeface="Century Gothic" panose="020B0502020202020204" pitchFamily="34" charset="0"/>
                <a:ea typeface="Aptos" panose="020B0004020202020204" pitchFamily="34" charset="0"/>
                <a:cs typeface="Times New Roman" panose="02020603050405020304" pitchFamily="18" charset="0"/>
              </a:rPr>
              <a:t> </a:t>
            </a:r>
            <a:endParaRPr lang="en-KE" sz="14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buFont typeface="Wingdings" panose="05000000000000000000" pitchFamily="2" charset="2"/>
              <a:buChar char="§"/>
            </a:pPr>
            <a:r>
              <a:rPr lang="en-US" sz="1400" kern="100" dirty="0">
                <a:effectLst/>
                <a:latin typeface="Century Gothic" panose="020B0502020202020204" pitchFamily="34" charset="0"/>
                <a:ea typeface="Aptos" panose="020B0004020202020204" pitchFamily="34" charset="0"/>
                <a:cs typeface="Times New Roman" panose="02020603050405020304" pitchFamily="18" charset="0"/>
              </a:rPr>
              <a:t>IoT / remote sensing technologies</a:t>
            </a:r>
            <a:endParaRPr lang="en-KE" sz="14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buFont typeface="Wingdings" panose="05000000000000000000" pitchFamily="2" charset="2"/>
              <a:buChar char="§"/>
            </a:pPr>
            <a:r>
              <a:rPr lang="en-US" sz="1400" kern="100" dirty="0">
                <a:effectLst/>
                <a:latin typeface="Century Gothic" panose="020B0502020202020204" pitchFamily="34" charset="0"/>
                <a:ea typeface="Aptos" panose="020B0004020202020204" pitchFamily="34" charset="0"/>
                <a:cs typeface="Times New Roman" panose="02020603050405020304" pitchFamily="18" charset="0"/>
              </a:rPr>
              <a:t>Improving AI / large language models</a:t>
            </a:r>
            <a:endParaRPr lang="en-KE" sz="14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buFont typeface="Wingdings" panose="05000000000000000000" pitchFamily="2" charset="2"/>
              <a:buChar char="§"/>
            </a:pPr>
            <a:r>
              <a:rPr lang="en-US" sz="1400" kern="100" dirty="0">
                <a:effectLst/>
                <a:latin typeface="Century Gothic" panose="020B0502020202020204" pitchFamily="34" charset="0"/>
                <a:ea typeface="Aptos" panose="020B0004020202020204" pitchFamily="34" charset="0"/>
                <a:cs typeface="Times New Roman" panose="02020603050405020304" pitchFamily="18" charset="0"/>
              </a:rPr>
              <a:t>Digital finance / digital customer relationship management</a:t>
            </a:r>
            <a:endParaRPr lang="en-KE" sz="14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buFont typeface="Wingdings" panose="05000000000000000000" pitchFamily="2" charset="2"/>
              <a:buChar char="§"/>
            </a:pPr>
            <a:r>
              <a:rPr lang="en-US" sz="1400" kern="100" dirty="0">
                <a:effectLst/>
                <a:latin typeface="Century Gothic" panose="020B0502020202020204" pitchFamily="34" charset="0"/>
                <a:ea typeface="Aptos" panose="020B0004020202020204" pitchFamily="34" charset="0"/>
                <a:cs typeface="Times New Roman" panose="02020603050405020304" pitchFamily="18" charset="0"/>
              </a:rPr>
              <a:t>Digital literacy / training for farmers</a:t>
            </a:r>
            <a:endParaRPr lang="en-KE" sz="14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buFont typeface="Wingdings" panose="05000000000000000000" pitchFamily="2" charset="2"/>
              <a:buChar char="§"/>
            </a:pPr>
            <a:r>
              <a:rPr lang="en-US" sz="1400" kern="100" dirty="0" err="1">
                <a:effectLst/>
                <a:latin typeface="Century Gothic" panose="020B0502020202020204" pitchFamily="34" charset="0"/>
                <a:ea typeface="Aptos" panose="020B0004020202020204" pitchFamily="34" charset="0"/>
                <a:cs typeface="Times New Roman" panose="02020603050405020304" pitchFamily="18" charset="0"/>
              </a:rPr>
              <a:t>Paygo</a:t>
            </a:r>
            <a:r>
              <a:rPr lang="en-US" sz="1400" kern="100" dirty="0">
                <a:effectLst/>
                <a:latin typeface="Century Gothic" panose="020B0502020202020204" pitchFamily="34" charset="0"/>
                <a:ea typeface="Aptos" panose="020B0004020202020204" pitchFamily="34" charset="0"/>
                <a:cs typeface="Times New Roman" panose="02020603050405020304" pitchFamily="18" charset="0"/>
              </a:rPr>
              <a:t> financing</a:t>
            </a:r>
            <a:endParaRPr lang="en-KE" sz="14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buFont typeface="Wingdings" panose="05000000000000000000" pitchFamily="2" charset="2"/>
              <a:buChar char="§"/>
            </a:pPr>
            <a:r>
              <a:rPr lang="en-US" sz="140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rPr>
              <a:t>Large field teams to reach farmers and develop trust</a:t>
            </a:r>
            <a:endParaRPr lang="en-KE" sz="140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7" name="object 7"/>
          <p:cNvSpPr txBox="1"/>
          <p:nvPr/>
        </p:nvSpPr>
        <p:spPr>
          <a:xfrm>
            <a:off x="560842" y="3449154"/>
            <a:ext cx="7074534" cy="1520929"/>
          </a:xfrm>
          <a:prstGeom prst="rect">
            <a:avLst/>
          </a:prstGeom>
        </p:spPr>
        <p:txBody>
          <a:bodyPr vert="horz" wrap="square" lIns="0" tIns="12700" rIns="0" bIns="0" rtlCol="0">
            <a:spAutoFit/>
          </a:bodyPr>
          <a:lstStyle/>
          <a:p>
            <a:r>
              <a:rPr lang="en-US" sz="1400" kern="100" dirty="0">
                <a:effectLst/>
                <a:latin typeface="Century Gothic" panose="020B0502020202020204" pitchFamily="34" charset="0"/>
                <a:ea typeface="Aptos" panose="020B0004020202020204" pitchFamily="34" charset="0"/>
                <a:cs typeface="Times New Roman" panose="02020603050405020304" pitchFamily="18" charset="0"/>
              </a:rPr>
              <a:t>However, these attempts still makes the digital platform responsible for coordinating across farmers.  Still,</a:t>
            </a:r>
            <a:endParaRPr lang="en-KE" sz="14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en-US" sz="1400" kern="100" dirty="0">
                <a:effectLst/>
                <a:latin typeface="Century Gothic" panose="020B0502020202020204" pitchFamily="34" charset="0"/>
                <a:ea typeface="Aptos" panose="020B0004020202020204" pitchFamily="34" charset="0"/>
                <a:cs typeface="Times New Roman" panose="02020603050405020304" pitchFamily="18" charset="0"/>
              </a:rPr>
              <a:t>Are expensive for platforms</a:t>
            </a:r>
            <a:endParaRPr lang="en-KE" sz="14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en-US" sz="1400" kern="100" dirty="0">
                <a:effectLst/>
                <a:latin typeface="Century Gothic" panose="020B0502020202020204" pitchFamily="34" charset="0"/>
                <a:ea typeface="Aptos" panose="020B0004020202020204" pitchFamily="34" charset="0"/>
                <a:cs typeface="Times New Roman" panose="02020603050405020304" pitchFamily="18" charset="0"/>
              </a:rPr>
              <a:t>Are inefficient in that </a:t>
            </a:r>
            <a:r>
              <a:rPr lang="en-US" sz="1400" i="1" kern="100" dirty="0">
                <a:effectLst/>
                <a:latin typeface="Century Gothic" panose="020B0502020202020204" pitchFamily="34" charset="0"/>
                <a:ea typeface="Aptos" panose="020B0004020202020204" pitchFamily="34" charset="0"/>
                <a:cs typeface="Times New Roman" panose="02020603050405020304" pitchFamily="18" charset="0"/>
              </a:rPr>
              <a:t>each</a:t>
            </a:r>
            <a:r>
              <a:rPr lang="en-US" sz="1400" kern="100" dirty="0">
                <a:effectLst/>
                <a:latin typeface="Century Gothic" panose="020B0502020202020204" pitchFamily="34" charset="0"/>
                <a:ea typeface="Aptos" panose="020B0004020202020204" pitchFamily="34" charset="0"/>
                <a:cs typeface="Times New Roman" panose="02020603050405020304" pitchFamily="18" charset="0"/>
              </a:rPr>
              <a:t> platform will have to perform similar outreach and coordination work</a:t>
            </a:r>
            <a:endParaRPr lang="en-KE" sz="14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en-US" sz="1400" kern="100" dirty="0">
                <a:effectLst/>
                <a:latin typeface="Century Gothic" panose="020B0502020202020204" pitchFamily="34" charset="0"/>
                <a:ea typeface="Aptos" panose="020B0004020202020204" pitchFamily="34" charset="0"/>
                <a:cs typeface="Times New Roman" panose="02020603050405020304" pitchFamily="18" charset="0"/>
              </a:rPr>
              <a:t>Risk </a:t>
            </a:r>
            <a:r>
              <a:rPr lang="en-US" sz="1400" kern="100" dirty="0" err="1">
                <a:effectLst/>
                <a:latin typeface="Century Gothic" panose="020B0502020202020204" pitchFamily="34" charset="0"/>
                <a:ea typeface="Aptos" panose="020B0004020202020204" pitchFamily="34" charset="0"/>
                <a:cs typeface="Times New Roman" panose="02020603050405020304" pitchFamily="18" charset="0"/>
              </a:rPr>
              <a:t>centralisation</a:t>
            </a:r>
            <a:r>
              <a:rPr lang="en-US" sz="1400" kern="100" dirty="0">
                <a:effectLst/>
                <a:latin typeface="Century Gothic" panose="020B0502020202020204" pitchFamily="34" charset="0"/>
                <a:ea typeface="Aptos" panose="020B0004020202020204" pitchFamily="34" charset="0"/>
                <a:cs typeface="Times New Roman" panose="02020603050405020304" pitchFamily="18" charset="0"/>
              </a:rPr>
              <a:t> and excess corporate power if few platforms ultimately come to dominate.</a:t>
            </a:r>
            <a:endParaRPr lang="en-KE" sz="1400" kern="100" dirty="0">
              <a:effectLst/>
              <a:latin typeface="Century Gothic" panose="020B0502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103975" y="0"/>
            <a:ext cx="4040149" cy="5137150"/>
            <a:chOff x="4957571" y="0"/>
            <a:chExt cx="4186554" cy="5137150"/>
          </a:xfrm>
        </p:grpSpPr>
        <p:pic>
          <p:nvPicPr>
            <p:cNvPr id="3" name="object 3"/>
            <p:cNvPicPr/>
            <p:nvPr/>
          </p:nvPicPr>
          <p:blipFill>
            <a:blip r:embed="rId2" cstate="print"/>
            <a:stretch>
              <a:fillRect/>
            </a:stretch>
          </p:blipFill>
          <p:spPr>
            <a:xfrm>
              <a:off x="4957571" y="0"/>
              <a:ext cx="4186428" cy="5136641"/>
            </a:xfrm>
            <a:prstGeom prst="rect">
              <a:avLst/>
            </a:prstGeom>
          </p:spPr>
        </p:pic>
        <p:pic>
          <p:nvPicPr>
            <p:cNvPr id="4" name="object 4"/>
            <p:cNvPicPr/>
            <p:nvPr/>
          </p:nvPicPr>
          <p:blipFill>
            <a:blip r:embed="rId3" cstate="print"/>
            <a:stretch>
              <a:fillRect/>
            </a:stretch>
          </p:blipFill>
          <p:spPr>
            <a:xfrm>
              <a:off x="5132407" y="676251"/>
              <a:ext cx="3790568" cy="1788775"/>
            </a:xfrm>
            <a:prstGeom prst="rect">
              <a:avLst/>
            </a:prstGeom>
          </p:spPr>
        </p:pic>
        <p:pic>
          <p:nvPicPr>
            <p:cNvPr id="5" name="object 5"/>
            <p:cNvPicPr/>
            <p:nvPr/>
          </p:nvPicPr>
          <p:blipFill>
            <a:blip r:embed="rId4" cstate="print"/>
            <a:stretch>
              <a:fillRect/>
            </a:stretch>
          </p:blipFill>
          <p:spPr>
            <a:xfrm>
              <a:off x="7082486" y="2570250"/>
              <a:ext cx="1840367" cy="2047858"/>
            </a:xfrm>
            <a:prstGeom prst="rect">
              <a:avLst/>
            </a:prstGeom>
          </p:spPr>
        </p:pic>
        <p:pic>
          <p:nvPicPr>
            <p:cNvPr id="6" name="object 6"/>
            <p:cNvPicPr/>
            <p:nvPr/>
          </p:nvPicPr>
          <p:blipFill>
            <a:blip r:embed="rId5" cstate="print"/>
            <a:stretch>
              <a:fillRect/>
            </a:stretch>
          </p:blipFill>
          <p:spPr>
            <a:xfrm>
              <a:off x="5132412" y="2570251"/>
              <a:ext cx="1840369" cy="2047862"/>
            </a:xfrm>
            <a:prstGeom prst="rect">
              <a:avLst/>
            </a:prstGeom>
          </p:spPr>
        </p:pic>
      </p:grpSp>
      <p:sp>
        <p:nvSpPr>
          <p:cNvPr id="7" name="object 7"/>
          <p:cNvSpPr txBox="1">
            <a:spLocks noGrp="1"/>
          </p:cNvSpPr>
          <p:nvPr>
            <p:ph type="title"/>
          </p:nvPr>
        </p:nvSpPr>
        <p:spPr>
          <a:xfrm>
            <a:off x="176769" y="376932"/>
            <a:ext cx="4955637" cy="566822"/>
          </a:xfrm>
          <a:prstGeom prst="rect">
            <a:avLst/>
          </a:prstGeom>
        </p:spPr>
        <p:txBody>
          <a:bodyPr vert="horz" wrap="square" lIns="0" tIns="12700" rIns="0" bIns="0" rtlCol="0">
            <a:spAutoFit/>
          </a:bodyPr>
          <a:lstStyle/>
          <a:p>
            <a:pPr marL="12700">
              <a:lnSpc>
                <a:spcPct val="100000"/>
              </a:lnSpc>
              <a:spcBef>
                <a:spcPts val="100"/>
              </a:spcBef>
            </a:pPr>
            <a:r>
              <a:rPr sz="1800" spc="-55" dirty="0">
                <a:latin typeface="Montserrat" panose="00000500000000000000" pitchFamily="2" charset="0"/>
              </a:rPr>
              <a:t>Is </a:t>
            </a:r>
            <a:r>
              <a:rPr sz="1800" spc="-30" dirty="0">
                <a:latin typeface="Montserrat" panose="00000500000000000000" pitchFamily="2" charset="0"/>
              </a:rPr>
              <a:t>Kenya</a:t>
            </a:r>
            <a:r>
              <a:rPr sz="1800" spc="-55" dirty="0">
                <a:latin typeface="Montserrat" panose="00000500000000000000" pitchFamily="2" charset="0"/>
              </a:rPr>
              <a:t> </a:t>
            </a:r>
            <a:r>
              <a:rPr sz="1800" dirty="0">
                <a:latin typeface="Montserrat" panose="00000500000000000000" pitchFamily="2" charset="0"/>
              </a:rPr>
              <a:t>increasingly</a:t>
            </a:r>
            <a:r>
              <a:rPr sz="1800" spc="-50" dirty="0">
                <a:latin typeface="Montserrat" panose="00000500000000000000" pitchFamily="2" charset="0"/>
              </a:rPr>
              <a:t> </a:t>
            </a:r>
            <a:r>
              <a:rPr sz="1800" spc="-25" dirty="0">
                <a:latin typeface="Montserrat" panose="00000500000000000000" pitchFamily="2" charset="0"/>
              </a:rPr>
              <a:t>becoming</a:t>
            </a:r>
            <a:r>
              <a:rPr sz="1800" spc="-55" dirty="0">
                <a:latin typeface="Montserrat" panose="00000500000000000000" pitchFamily="2" charset="0"/>
              </a:rPr>
              <a:t> </a:t>
            </a:r>
            <a:r>
              <a:rPr sz="1800" spc="-30" dirty="0">
                <a:latin typeface="Montserrat" panose="00000500000000000000" pitchFamily="2" charset="0"/>
              </a:rPr>
              <a:t>a</a:t>
            </a:r>
            <a:r>
              <a:rPr sz="1800" spc="-55" dirty="0">
                <a:latin typeface="Montserrat" panose="00000500000000000000" pitchFamily="2" charset="0"/>
              </a:rPr>
              <a:t> </a:t>
            </a:r>
            <a:r>
              <a:rPr sz="1800" dirty="0">
                <a:latin typeface="Montserrat" panose="00000500000000000000" pitchFamily="2" charset="0"/>
              </a:rPr>
              <a:t>startup</a:t>
            </a:r>
            <a:r>
              <a:rPr sz="1800" spc="-50" dirty="0">
                <a:latin typeface="Montserrat" panose="00000500000000000000" pitchFamily="2" charset="0"/>
              </a:rPr>
              <a:t> </a:t>
            </a:r>
            <a:r>
              <a:rPr sz="1800" spc="-10" dirty="0">
                <a:latin typeface="Montserrat" panose="00000500000000000000" pitchFamily="2" charset="0"/>
              </a:rPr>
              <a:t>graveyard?</a:t>
            </a:r>
          </a:p>
        </p:txBody>
      </p:sp>
      <p:sp>
        <p:nvSpPr>
          <p:cNvPr id="8" name="object 8"/>
          <p:cNvSpPr txBox="1"/>
          <p:nvPr/>
        </p:nvSpPr>
        <p:spPr>
          <a:xfrm>
            <a:off x="176769" y="1047750"/>
            <a:ext cx="4713912" cy="881844"/>
          </a:xfrm>
          <a:prstGeom prst="rect">
            <a:avLst/>
          </a:prstGeom>
        </p:spPr>
        <p:txBody>
          <a:bodyPr vert="horz" wrap="square" lIns="0" tIns="12700" rIns="0" bIns="0" rtlCol="0">
            <a:spAutoFit/>
          </a:bodyPr>
          <a:lstStyle/>
          <a:p>
            <a:pPr marL="228600" marR="0" lvl="0" indent="-228600" algn="l" rtl="0">
              <a:lnSpc>
                <a:spcPct val="120000"/>
              </a:lnSpc>
              <a:spcBef>
                <a:spcPts val="0"/>
              </a:spcBef>
              <a:spcAft>
                <a:spcPts val="0"/>
              </a:spcAft>
              <a:buClr>
                <a:srgbClr val="000000"/>
              </a:buClr>
              <a:buSzPts val="900"/>
              <a:buFont typeface="+mj-lt"/>
              <a:buAutoNum type="arabicPeriod"/>
            </a:pPr>
            <a:r>
              <a:rPr lang="en-GB" sz="1200" dirty="0">
                <a:solidFill>
                  <a:srgbClr val="262626"/>
                </a:solidFill>
                <a:latin typeface="Montserrat" panose="00000500000000000000" pitchFamily="2" charset="0"/>
                <a:ea typeface="Montserrat"/>
                <a:cs typeface="Montserrat"/>
                <a:sym typeface="Montserrat"/>
              </a:rPr>
              <a:t>How many of the </a:t>
            </a:r>
            <a:r>
              <a:rPr lang="en-GB" sz="1200" dirty="0" err="1">
                <a:solidFill>
                  <a:srgbClr val="262626"/>
                </a:solidFill>
                <a:latin typeface="Montserrat" panose="00000500000000000000" pitchFamily="2" charset="0"/>
                <a:ea typeface="Montserrat"/>
                <a:cs typeface="Montserrat"/>
                <a:sym typeface="Montserrat"/>
              </a:rPr>
              <a:t>Agtechs</a:t>
            </a:r>
            <a:r>
              <a:rPr lang="en-GB" sz="1200" dirty="0">
                <a:solidFill>
                  <a:srgbClr val="262626"/>
                </a:solidFill>
                <a:latin typeface="Montserrat" panose="00000500000000000000" pitchFamily="2" charset="0"/>
                <a:ea typeface="Montserrat"/>
                <a:cs typeface="Montserrat"/>
                <a:sym typeface="Montserrat"/>
              </a:rPr>
              <a:t>/</a:t>
            </a:r>
            <a:r>
              <a:rPr lang="en-GB" sz="1200" dirty="0" err="1">
                <a:solidFill>
                  <a:srgbClr val="262626"/>
                </a:solidFill>
                <a:latin typeface="Montserrat" panose="00000500000000000000" pitchFamily="2" charset="0"/>
                <a:ea typeface="Montserrat"/>
                <a:cs typeface="Montserrat"/>
                <a:sym typeface="Montserrat"/>
              </a:rPr>
              <a:t>FinTechs</a:t>
            </a:r>
            <a:r>
              <a:rPr lang="en-GB" sz="1200" dirty="0">
                <a:solidFill>
                  <a:srgbClr val="262626"/>
                </a:solidFill>
                <a:latin typeface="Montserrat" panose="00000500000000000000" pitchFamily="2" charset="0"/>
                <a:ea typeface="Montserrat"/>
                <a:cs typeface="Montserrat"/>
                <a:sym typeface="Montserrat"/>
              </a:rPr>
              <a:t> below have either closed down, entered administration, or exited Kenya? </a:t>
            </a:r>
          </a:p>
          <a:p>
            <a:pPr marL="228600" marR="0" lvl="0" indent="-228600" algn="l" rtl="0">
              <a:lnSpc>
                <a:spcPct val="120000"/>
              </a:lnSpc>
              <a:spcBef>
                <a:spcPts val="0"/>
              </a:spcBef>
              <a:spcAft>
                <a:spcPts val="0"/>
              </a:spcAft>
              <a:buClr>
                <a:srgbClr val="000000"/>
              </a:buClr>
              <a:buSzPts val="900"/>
              <a:buFont typeface="+mj-lt"/>
              <a:buAutoNum type="arabicPeriod"/>
            </a:pPr>
            <a:r>
              <a:rPr lang="en-GB" sz="1200" dirty="0">
                <a:solidFill>
                  <a:srgbClr val="262626"/>
                </a:solidFill>
                <a:latin typeface="Montserrat" panose="00000500000000000000" pitchFamily="2" charset="0"/>
                <a:ea typeface="Montserrat"/>
                <a:cs typeface="Montserrat"/>
                <a:sym typeface="Montserrat"/>
              </a:rPr>
              <a:t>How many are facing cash shortages, have downsized, heavily restructured, or pursuing mergers?</a:t>
            </a:r>
          </a:p>
        </p:txBody>
      </p:sp>
      <p:sp>
        <p:nvSpPr>
          <p:cNvPr id="29" name="object 29"/>
          <p:cNvSpPr txBox="1"/>
          <p:nvPr/>
        </p:nvSpPr>
        <p:spPr>
          <a:xfrm>
            <a:off x="283157" y="4672272"/>
            <a:ext cx="3546475" cy="340734"/>
          </a:xfrm>
          <a:prstGeom prst="rect">
            <a:avLst/>
          </a:prstGeom>
        </p:spPr>
        <p:txBody>
          <a:bodyPr vert="horz" wrap="square" lIns="0" tIns="12700" rIns="0" bIns="0" rtlCol="0">
            <a:spAutoFit/>
          </a:bodyPr>
          <a:lstStyle/>
          <a:p>
            <a:pPr>
              <a:lnSpc>
                <a:spcPct val="110000"/>
              </a:lnSpc>
              <a:spcAft>
                <a:spcPts val="800"/>
              </a:spcAft>
              <a:tabLst>
                <a:tab pos="228600" algn="l"/>
                <a:tab pos="457200" algn="l"/>
                <a:tab pos="685800" algn="l"/>
                <a:tab pos="914400" algn="l"/>
                <a:tab pos="1143000" algn="l"/>
                <a:tab pos="1371600" algn="l"/>
                <a:tab pos="1828800" algn="l"/>
                <a:tab pos="2286000" algn="l"/>
                <a:tab pos="2743200" algn="l"/>
              </a:tabLst>
            </a:pPr>
            <a:r>
              <a:rPr lang="en-US" sz="1000" kern="0" dirty="0">
                <a:effectLst/>
                <a:latin typeface="Montserrat" panose="00000500000000000000" pitchFamily="2" charset="0"/>
                <a:ea typeface="Aptos" panose="020B0004020202020204" pitchFamily="34" charset="0"/>
                <a:cs typeface="Palatino"/>
              </a:rPr>
              <a:t>Sources: CrunchBase, </a:t>
            </a:r>
            <a:r>
              <a:rPr lang="en-US" sz="1000" kern="0" dirty="0" err="1">
                <a:effectLst/>
                <a:latin typeface="Montserrat" panose="00000500000000000000" pitchFamily="2" charset="0"/>
                <a:ea typeface="Aptos" panose="020B0004020202020204" pitchFamily="34" charset="0"/>
                <a:cs typeface="Palatino"/>
              </a:rPr>
              <a:t>DisruptAfrica</a:t>
            </a:r>
            <a:r>
              <a:rPr lang="en-US" sz="1000" kern="0" dirty="0">
                <a:effectLst/>
                <a:latin typeface="Montserrat" panose="00000500000000000000" pitchFamily="2" charset="0"/>
                <a:ea typeface="Aptos" panose="020B0004020202020204" pitchFamily="34" charset="0"/>
                <a:cs typeface="Palatino"/>
              </a:rPr>
              <a:t>, TechCrunch, </a:t>
            </a:r>
            <a:r>
              <a:rPr lang="en-US" sz="1000" kern="0" dirty="0" err="1">
                <a:effectLst/>
                <a:latin typeface="Montserrat" panose="00000500000000000000" pitchFamily="2" charset="0"/>
                <a:ea typeface="Aptos" panose="020B0004020202020204" pitchFamily="34" charset="0"/>
                <a:cs typeface="Palatino"/>
              </a:rPr>
              <a:t>BusinessDaily</a:t>
            </a:r>
            <a:r>
              <a:rPr lang="en-US" sz="1000" kern="0" dirty="0">
                <a:effectLst/>
                <a:latin typeface="Montserrat" panose="00000500000000000000" pitchFamily="2" charset="0"/>
                <a:ea typeface="Aptos" panose="020B0004020202020204" pitchFamily="34" charset="0"/>
                <a:cs typeface="Palatino"/>
              </a:rPr>
              <a:t>, </a:t>
            </a:r>
            <a:r>
              <a:rPr lang="en-US" sz="1000" kern="0" dirty="0" err="1">
                <a:effectLst/>
                <a:latin typeface="Montserrat" panose="00000500000000000000" pitchFamily="2" charset="0"/>
                <a:ea typeface="Aptos" panose="020B0004020202020204" pitchFamily="34" charset="0"/>
                <a:cs typeface="Palatino"/>
              </a:rPr>
              <a:t>Semafor</a:t>
            </a:r>
            <a:endParaRPr lang="en-KE" sz="1000" kern="100" dirty="0">
              <a:effectLst/>
              <a:latin typeface="Montserrat" panose="00000500000000000000" pitchFamily="2" charset="0"/>
              <a:ea typeface="Aptos" panose="020B0004020202020204" pitchFamily="34" charset="0"/>
              <a:cs typeface="Times New Roman" panose="02020603050405020304" pitchFamily="18" charset="0"/>
            </a:endParaRPr>
          </a:p>
        </p:txBody>
      </p:sp>
      <p:graphicFrame>
        <p:nvGraphicFramePr>
          <p:cNvPr id="32" name="Table 31">
            <a:extLst>
              <a:ext uri="{FF2B5EF4-FFF2-40B4-BE49-F238E27FC236}">
                <a16:creationId xmlns:a16="http://schemas.microsoft.com/office/drawing/2014/main" id="{282D7897-D345-E3D8-B86C-C08F4A18B703}"/>
              </a:ext>
            </a:extLst>
          </p:cNvPr>
          <p:cNvGraphicFramePr>
            <a:graphicFrameLocks noGrp="1"/>
          </p:cNvGraphicFramePr>
          <p:nvPr>
            <p:extLst>
              <p:ext uri="{D42A27DB-BD31-4B8C-83A1-F6EECF244321}">
                <p14:modId xmlns:p14="http://schemas.microsoft.com/office/powerpoint/2010/main" val="1586376038"/>
              </p:ext>
            </p:extLst>
          </p:nvPr>
        </p:nvGraphicFramePr>
        <p:xfrm>
          <a:off x="434047" y="2419670"/>
          <a:ext cx="4137953" cy="2286001"/>
        </p:xfrm>
        <a:graphic>
          <a:graphicData uri="http://schemas.openxmlformats.org/drawingml/2006/table">
            <a:tbl>
              <a:tblPr>
                <a:tableStyleId>{3B4B98B0-60AC-42C2-AFA5-B58CD77FA1E5}</a:tableStyleId>
              </a:tblPr>
              <a:tblGrid>
                <a:gridCol w="2016708">
                  <a:extLst>
                    <a:ext uri="{9D8B030D-6E8A-4147-A177-3AD203B41FA5}">
                      <a16:colId xmlns:a16="http://schemas.microsoft.com/office/drawing/2014/main" val="2221301215"/>
                    </a:ext>
                  </a:extLst>
                </a:gridCol>
                <a:gridCol w="2121245">
                  <a:extLst>
                    <a:ext uri="{9D8B030D-6E8A-4147-A177-3AD203B41FA5}">
                      <a16:colId xmlns:a16="http://schemas.microsoft.com/office/drawing/2014/main" val="417720332"/>
                    </a:ext>
                  </a:extLst>
                </a:gridCol>
              </a:tblGrid>
              <a:tr h="353761">
                <a:tc>
                  <a:txBody>
                    <a:bodyPr/>
                    <a:lstStyle/>
                    <a:p>
                      <a:pPr>
                        <a:lnSpc>
                          <a:spcPct val="110000"/>
                        </a:lnSpc>
                        <a:spcAft>
                          <a:spcPts val="800"/>
                        </a:spcAft>
                        <a:tabLst>
                          <a:tab pos="228600" algn="l"/>
                          <a:tab pos="457200" algn="l"/>
                          <a:tab pos="685800" algn="l"/>
                          <a:tab pos="914400" algn="l"/>
                          <a:tab pos="1143000" algn="l"/>
                          <a:tab pos="1371600" algn="l"/>
                          <a:tab pos="1828800" algn="l"/>
                          <a:tab pos="2286000" algn="l"/>
                          <a:tab pos="2743200" algn="l"/>
                        </a:tabLst>
                      </a:pPr>
                      <a:r>
                        <a:rPr lang="en-US" sz="1200" kern="0" dirty="0">
                          <a:effectLst/>
                          <a:latin typeface="Montserrat" panose="00000500000000000000" pitchFamily="2" charset="0"/>
                        </a:rPr>
                        <a:t>Firm/ Platform</a:t>
                      </a:r>
                      <a:endParaRPr lang="en-KE" sz="12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10000"/>
                        </a:lnSpc>
                        <a:spcAft>
                          <a:spcPts val="800"/>
                        </a:spcAft>
                        <a:tabLst>
                          <a:tab pos="228600" algn="l"/>
                          <a:tab pos="457200" algn="l"/>
                          <a:tab pos="685800" algn="l"/>
                          <a:tab pos="914400" algn="l"/>
                          <a:tab pos="1143000" algn="l"/>
                          <a:tab pos="1371600" algn="l"/>
                          <a:tab pos="1828800" algn="l"/>
                          <a:tab pos="2286000" algn="l"/>
                          <a:tab pos="2743200" algn="l"/>
                        </a:tabLst>
                      </a:pPr>
                      <a:r>
                        <a:rPr lang="en-US" sz="1200" kern="0" dirty="0">
                          <a:effectLst/>
                          <a:latin typeface="Montserrat" panose="00000500000000000000" pitchFamily="2" charset="0"/>
                        </a:rPr>
                        <a:t>Total Raised (USD)</a:t>
                      </a:r>
                      <a:endParaRPr lang="en-KE" sz="12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503854"/>
                  </a:ext>
                </a:extLst>
              </a:tr>
              <a:tr h="213439">
                <a:tc>
                  <a:txBody>
                    <a:bodyPr/>
                    <a:lstStyle/>
                    <a:p>
                      <a:pPr indent="228600">
                        <a:lnSpc>
                          <a:spcPct val="110000"/>
                        </a:lnSpc>
                        <a:spcAft>
                          <a:spcPts val="200"/>
                        </a:spcAft>
                        <a:tabLst>
                          <a:tab pos="228600" algn="l"/>
                          <a:tab pos="457200" algn="l"/>
                          <a:tab pos="685800" algn="l"/>
                          <a:tab pos="914400" algn="l"/>
                          <a:tab pos="1143000" algn="l"/>
                          <a:tab pos="1371600" algn="l"/>
                          <a:tab pos="1828800" algn="l"/>
                          <a:tab pos="2286000" algn="l"/>
                          <a:tab pos="2743200" algn="l"/>
                        </a:tabLst>
                      </a:pPr>
                      <a:r>
                        <a:rPr lang="en-US" sz="1200" kern="0" err="1">
                          <a:effectLst/>
                          <a:latin typeface="Montserrat" panose="00000500000000000000" pitchFamily="2" charset="0"/>
                        </a:rPr>
                        <a:t>Twiga</a:t>
                      </a:r>
                      <a:r>
                        <a:rPr lang="en-US" sz="1200" kern="0">
                          <a:effectLst/>
                          <a:latin typeface="Montserrat" panose="00000500000000000000" pitchFamily="2" charset="0"/>
                        </a:rPr>
                        <a:t> Foods</a:t>
                      </a:r>
                      <a:endParaRPr lang="en-KE" sz="1200" kern="10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nSpc>
                          <a:spcPct val="110000"/>
                        </a:lnSpc>
                        <a:spcAft>
                          <a:spcPts val="200"/>
                        </a:spcAft>
                        <a:tabLst>
                          <a:tab pos="228600" algn="l"/>
                          <a:tab pos="457200" algn="l"/>
                          <a:tab pos="685800" algn="l"/>
                          <a:tab pos="914400" algn="l"/>
                          <a:tab pos="1143000" algn="l"/>
                          <a:tab pos="1371600" algn="l"/>
                          <a:tab pos="1828800" algn="l"/>
                          <a:tab pos="2286000" algn="l"/>
                          <a:tab pos="2743200" algn="l"/>
                        </a:tabLst>
                      </a:pPr>
                      <a:r>
                        <a:rPr lang="en-US" sz="1200" kern="0">
                          <a:effectLst/>
                          <a:latin typeface="Montserrat" panose="00000500000000000000" pitchFamily="2" charset="0"/>
                        </a:rPr>
                        <a:t>195 million</a:t>
                      </a:r>
                      <a:endParaRPr lang="en-KE" sz="1200" kern="10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6895831"/>
                  </a:ext>
                </a:extLst>
              </a:tr>
              <a:tr h="217202">
                <a:tc>
                  <a:txBody>
                    <a:bodyPr/>
                    <a:lstStyle/>
                    <a:p>
                      <a:pPr indent="228600">
                        <a:lnSpc>
                          <a:spcPct val="110000"/>
                        </a:lnSpc>
                        <a:spcAft>
                          <a:spcPts val="200"/>
                        </a:spcAft>
                        <a:tabLst>
                          <a:tab pos="228600" algn="l"/>
                          <a:tab pos="457200" algn="l"/>
                          <a:tab pos="685800" algn="l"/>
                          <a:tab pos="914400" algn="l"/>
                          <a:tab pos="1143000" algn="l"/>
                          <a:tab pos="1371600" algn="l"/>
                          <a:tab pos="1828800" algn="l"/>
                          <a:tab pos="2286000" algn="l"/>
                          <a:tab pos="2743200" algn="l"/>
                        </a:tabLst>
                      </a:pPr>
                      <a:r>
                        <a:rPr lang="en-US" sz="1200" kern="0" err="1">
                          <a:effectLst/>
                          <a:latin typeface="Montserrat" panose="00000500000000000000" pitchFamily="2" charset="0"/>
                        </a:rPr>
                        <a:t>Wasoko</a:t>
                      </a:r>
                      <a:endParaRPr lang="en-KE" sz="1200" kern="10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nSpc>
                          <a:spcPct val="110000"/>
                        </a:lnSpc>
                        <a:spcAft>
                          <a:spcPts val="200"/>
                        </a:spcAft>
                        <a:tabLst>
                          <a:tab pos="228600" algn="l"/>
                          <a:tab pos="457200" algn="l"/>
                          <a:tab pos="685800" algn="l"/>
                          <a:tab pos="914400" algn="l"/>
                          <a:tab pos="1143000" algn="l"/>
                          <a:tab pos="1371600" algn="l"/>
                          <a:tab pos="1828800" algn="l"/>
                          <a:tab pos="2286000" algn="l"/>
                          <a:tab pos="2743200" algn="l"/>
                        </a:tabLst>
                      </a:pPr>
                      <a:r>
                        <a:rPr lang="en-US" sz="1200" kern="0">
                          <a:effectLst/>
                          <a:latin typeface="Montserrat" panose="00000500000000000000" pitchFamily="2" charset="0"/>
                        </a:rPr>
                        <a:t>144 million</a:t>
                      </a:r>
                      <a:endParaRPr lang="en-KE" sz="1200" kern="10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023159"/>
                  </a:ext>
                </a:extLst>
              </a:tr>
              <a:tr h="217202">
                <a:tc>
                  <a:txBody>
                    <a:bodyPr/>
                    <a:lstStyle/>
                    <a:p>
                      <a:pPr indent="228600">
                        <a:lnSpc>
                          <a:spcPct val="110000"/>
                        </a:lnSpc>
                        <a:spcAft>
                          <a:spcPts val="200"/>
                        </a:spcAft>
                        <a:tabLst>
                          <a:tab pos="228600" algn="l"/>
                          <a:tab pos="457200" algn="l"/>
                          <a:tab pos="685800" algn="l"/>
                          <a:tab pos="914400" algn="l"/>
                          <a:tab pos="1143000" algn="l"/>
                          <a:tab pos="1371600" algn="l"/>
                          <a:tab pos="1828800" algn="l"/>
                          <a:tab pos="2286000" algn="l"/>
                          <a:tab pos="2743200" algn="l"/>
                        </a:tabLst>
                      </a:pPr>
                      <a:r>
                        <a:rPr lang="en-US" sz="1200" kern="0">
                          <a:effectLst/>
                          <a:latin typeface="Montserrat" panose="00000500000000000000" pitchFamily="2" charset="0"/>
                        </a:rPr>
                        <a:t>Gro Intelligence</a:t>
                      </a:r>
                      <a:endParaRPr lang="en-KE" sz="1200" kern="10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nSpc>
                          <a:spcPct val="110000"/>
                        </a:lnSpc>
                        <a:spcAft>
                          <a:spcPts val="200"/>
                        </a:spcAft>
                        <a:tabLst>
                          <a:tab pos="228600" algn="l"/>
                          <a:tab pos="457200" algn="l"/>
                          <a:tab pos="685800" algn="l"/>
                          <a:tab pos="914400" algn="l"/>
                          <a:tab pos="1143000" algn="l"/>
                          <a:tab pos="1371600" algn="l"/>
                          <a:tab pos="1828800" algn="l"/>
                          <a:tab pos="2286000" algn="l"/>
                          <a:tab pos="2743200" algn="l"/>
                        </a:tabLst>
                      </a:pPr>
                      <a:r>
                        <a:rPr lang="en-US" sz="1200" kern="0">
                          <a:effectLst/>
                          <a:latin typeface="Montserrat" panose="00000500000000000000" pitchFamily="2" charset="0"/>
                        </a:rPr>
                        <a:t>125 million</a:t>
                      </a:r>
                      <a:endParaRPr lang="en-KE" sz="1200" kern="10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948169"/>
                  </a:ext>
                </a:extLst>
              </a:tr>
              <a:tr h="213439">
                <a:tc>
                  <a:txBody>
                    <a:bodyPr/>
                    <a:lstStyle/>
                    <a:p>
                      <a:pPr indent="228600">
                        <a:lnSpc>
                          <a:spcPct val="110000"/>
                        </a:lnSpc>
                        <a:spcAft>
                          <a:spcPts val="200"/>
                        </a:spcAft>
                        <a:tabLst>
                          <a:tab pos="228600" algn="l"/>
                          <a:tab pos="457200" algn="l"/>
                          <a:tab pos="685800" algn="l"/>
                          <a:tab pos="914400" algn="l"/>
                          <a:tab pos="1143000" algn="l"/>
                          <a:tab pos="1371600" algn="l"/>
                          <a:tab pos="1828800" algn="l"/>
                          <a:tab pos="2286000" algn="l"/>
                          <a:tab pos="2743200" algn="l"/>
                        </a:tabLst>
                      </a:pPr>
                      <a:r>
                        <a:rPr lang="en-US" sz="1200" kern="0" dirty="0" err="1">
                          <a:effectLst/>
                          <a:latin typeface="Montserrat" panose="00000500000000000000" pitchFamily="2" charset="0"/>
                        </a:rPr>
                        <a:t>Copia</a:t>
                      </a:r>
                      <a:r>
                        <a:rPr lang="en-US" sz="1200" kern="0" dirty="0">
                          <a:effectLst/>
                          <a:latin typeface="Montserrat" panose="00000500000000000000" pitchFamily="2" charset="0"/>
                        </a:rPr>
                        <a:t> Global</a:t>
                      </a:r>
                      <a:endParaRPr lang="en-KE" sz="12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nSpc>
                          <a:spcPct val="110000"/>
                        </a:lnSpc>
                        <a:spcAft>
                          <a:spcPts val="200"/>
                        </a:spcAft>
                        <a:tabLst>
                          <a:tab pos="228600" algn="l"/>
                          <a:tab pos="457200" algn="l"/>
                          <a:tab pos="685800" algn="l"/>
                          <a:tab pos="914400" algn="l"/>
                          <a:tab pos="1143000" algn="l"/>
                          <a:tab pos="1371600" algn="l"/>
                          <a:tab pos="1828800" algn="l"/>
                          <a:tab pos="2286000" algn="l"/>
                          <a:tab pos="2743200" algn="l"/>
                        </a:tabLst>
                      </a:pPr>
                      <a:r>
                        <a:rPr lang="en-US" sz="1200" kern="0" dirty="0">
                          <a:effectLst/>
                          <a:latin typeface="Montserrat" panose="00000500000000000000" pitchFamily="2" charset="0"/>
                        </a:rPr>
                        <a:t>120 million</a:t>
                      </a:r>
                      <a:endParaRPr lang="en-KE" sz="12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8407962"/>
                  </a:ext>
                </a:extLst>
              </a:tr>
              <a:tr h="213439">
                <a:tc>
                  <a:txBody>
                    <a:bodyPr/>
                    <a:lstStyle/>
                    <a:p>
                      <a:pPr indent="228600">
                        <a:lnSpc>
                          <a:spcPct val="110000"/>
                        </a:lnSpc>
                        <a:spcAft>
                          <a:spcPts val="200"/>
                        </a:spcAft>
                        <a:tabLst>
                          <a:tab pos="228600" algn="l"/>
                          <a:tab pos="457200" algn="l"/>
                          <a:tab pos="685800" algn="l"/>
                          <a:tab pos="914400" algn="l"/>
                          <a:tab pos="1143000" algn="l"/>
                          <a:tab pos="1371600" algn="l"/>
                          <a:tab pos="1828800" algn="l"/>
                          <a:tab pos="2286000" algn="l"/>
                          <a:tab pos="2743200" algn="l"/>
                        </a:tabLst>
                      </a:pPr>
                      <a:r>
                        <a:rPr lang="en-US" sz="1200" kern="0" err="1">
                          <a:effectLst/>
                          <a:latin typeface="Montserrat" panose="00000500000000000000" pitchFamily="2" charset="0"/>
                        </a:rPr>
                        <a:t>Swvl</a:t>
                      </a:r>
                      <a:endParaRPr lang="en-KE" sz="1200" kern="10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nSpc>
                          <a:spcPct val="110000"/>
                        </a:lnSpc>
                        <a:spcAft>
                          <a:spcPts val="200"/>
                        </a:spcAft>
                        <a:tabLst>
                          <a:tab pos="228600" algn="l"/>
                          <a:tab pos="457200" algn="l"/>
                          <a:tab pos="685800" algn="l"/>
                          <a:tab pos="914400" algn="l"/>
                          <a:tab pos="1143000" algn="l"/>
                          <a:tab pos="1371600" algn="l"/>
                          <a:tab pos="1828800" algn="l"/>
                          <a:tab pos="2286000" algn="l"/>
                          <a:tab pos="2743200" algn="l"/>
                        </a:tabLst>
                      </a:pPr>
                      <a:r>
                        <a:rPr lang="en-US" sz="1200" kern="0">
                          <a:effectLst/>
                          <a:latin typeface="Montserrat" panose="00000500000000000000" pitchFamily="2" charset="0"/>
                        </a:rPr>
                        <a:t>100 million</a:t>
                      </a:r>
                      <a:endParaRPr lang="en-KE" sz="1200" kern="10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8188875"/>
                  </a:ext>
                </a:extLst>
              </a:tr>
              <a:tr h="213439">
                <a:tc>
                  <a:txBody>
                    <a:bodyPr/>
                    <a:lstStyle/>
                    <a:p>
                      <a:pPr indent="228600">
                        <a:lnSpc>
                          <a:spcPct val="110000"/>
                        </a:lnSpc>
                        <a:spcAft>
                          <a:spcPts val="200"/>
                        </a:spcAft>
                        <a:tabLst>
                          <a:tab pos="228600" algn="l"/>
                          <a:tab pos="457200" algn="l"/>
                          <a:tab pos="685800" algn="l"/>
                          <a:tab pos="914400" algn="l"/>
                          <a:tab pos="1143000" algn="l"/>
                          <a:tab pos="1371600" algn="l"/>
                          <a:tab pos="1828800" algn="l"/>
                          <a:tab pos="2286000" algn="l"/>
                          <a:tab pos="2743200" algn="l"/>
                        </a:tabLst>
                      </a:pPr>
                      <a:r>
                        <a:rPr lang="en-US" sz="1200" kern="0" dirty="0">
                          <a:effectLst/>
                          <a:latin typeface="Montserrat" panose="00000500000000000000" pitchFamily="2" charset="0"/>
                        </a:rPr>
                        <a:t>MarketForce360</a:t>
                      </a:r>
                      <a:endParaRPr lang="en-KE" sz="12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nSpc>
                          <a:spcPct val="110000"/>
                        </a:lnSpc>
                        <a:spcAft>
                          <a:spcPts val="200"/>
                        </a:spcAft>
                        <a:tabLst>
                          <a:tab pos="228600" algn="l"/>
                          <a:tab pos="457200" algn="l"/>
                          <a:tab pos="685800" algn="l"/>
                          <a:tab pos="914400" algn="l"/>
                          <a:tab pos="1143000" algn="l"/>
                          <a:tab pos="1371600" algn="l"/>
                          <a:tab pos="1828800" algn="l"/>
                          <a:tab pos="2286000" algn="l"/>
                          <a:tab pos="2743200" algn="l"/>
                        </a:tabLst>
                      </a:pPr>
                      <a:r>
                        <a:rPr lang="en-US" sz="1200" kern="0" dirty="0">
                          <a:effectLst/>
                          <a:latin typeface="Montserrat" panose="00000500000000000000" pitchFamily="2" charset="0"/>
                        </a:rPr>
                        <a:t>42.5 million</a:t>
                      </a:r>
                      <a:endParaRPr lang="en-KE" sz="12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195012"/>
                  </a:ext>
                </a:extLst>
              </a:tr>
              <a:tr h="213439">
                <a:tc>
                  <a:txBody>
                    <a:bodyPr/>
                    <a:lstStyle/>
                    <a:p>
                      <a:pPr indent="228600">
                        <a:lnSpc>
                          <a:spcPct val="110000"/>
                        </a:lnSpc>
                        <a:spcAft>
                          <a:spcPts val="200"/>
                        </a:spcAft>
                        <a:tabLst>
                          <a:tab pos="228600" algn="l"/>
                          <a:tab pos="457200" algn="l"/>
                          <a:tab pos="685800" algn="l"/>
                          <a:tab pos="914400" algn="l"/>
                          <a:tab pos="1143000" algn="l"/>
                          <a:tab pos="1371600" algn="l"/>
                          <a:tab pos="1828800" algn="l"/>
                          <a:tab pos="2286000" algn="l"/>
                          <a:tab pos="2743200" algn="l"/>
                        </a:tabLst>
                      </a:pPr>
                      <a:r>
                        <a:rPr lang="en-US" sz="1200" kern="0">
                          <a:effectLst/>
                          <a:latin typeface="Montserrat" panose="00000500000000000000" pitchFamily="2" charset="0"/>
                        </a:rPr>
                        <a:t>WeFarm</a:t>
                      </a:r>
                      <a:endParaRPr lang="en-KE" sz="1200" kern="10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nSpc>
                          <a:spcPct val="110000"/>
                        </a:lnSpc>
                        <a:spcAft>
                          <a:spcPts val="200"/>
                        </a:spcAft>
                        <a:tabLst>
                          <a:tab pos="228600" algn="l"/>
                          <a:tab pos="457200" algn="l"/>
                          <a:tab pos="685800" algn="l"/>
                          <a:tab pos="914400" algn="l"/>
                          <a:tab pos="1143000" algn="l"/>
                          <a:tab pos="1371600" algn="l"/>
                          <a:tab pos="1828800" algn="l"/>
                          <a:tab pos="2286000" algn="l"/>
                          <a:tab pos="2743200" algn="l"/>
                        </a:tabLst>
                      </a:pPr>
                      <a:r>
                        <a:rPr lang="en-US" sz="1200" kern="0">
                          <a:effectLst/>
                          <a:latin typeface="Montserrat" panose="00000500000000000000" pitchFamily="2" charset="0"/>
                        </a:rPr>
                        <a:t>32 million</a:t>
                      </a:r>
                      <a:endParaRPr lang="en-KE" sz="1200" kern="10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8956880"/>
                  </a:ext>
                </a:extLst>
              </a:tr>
              <a:tr h="213439">
                <a:tc>
                  <a:txBody>
                    <a:bodyPr/>
                    <a:lstStyle/>
                    <a:p>
                      <a:pPr indent="228600">
                        <a:lnSpc>
                          <a:spcPct val="110000"/>
                        </a:lnSpc>
                        <a:spcAft>
                          <a:spcPts val="200"/>
                        </a:spcAft>
                        <a:tabLst>
                          <a:tab pos="228600" algn="l"/>
                          <a:tab pos="457200" algn="l"/>
                          <a:tab pos="685800" algn="l"/>
                          <a:tab pos="914400" algn="l"/>
                          <a:tab pos="1143000" algn="l"/>
                          <a:tab pos="1371600" algn="l"/>
                          <a:tab pos="1828800" algn="l"/>
                          <a:tab pos="2286000" algn="l"/>
                          <a:tab pos="2743200" algn="l"/>
                        </a:tabLst>
                      </a:pPr>
                      <a:r>
                        <a:rPr lang="en-US" sz="1200" kern="0">
                          <a:effectLst/>
                          <a:latin typeface="Montserrat" panose="00000500000000000000" pitchFamily="2" charset="0"/>
                        </a:rPr>
                        <a:t>Sendy</a:t>
                      </a:r>
                      <a:endParaRPr lang="en-KE" sz="1200" kern="10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nSpc>
                          <a:spcPct val="110000"/>
                        </a:lnSpc>
                        <a:spcAft>
                          <a:spcPts val="200"/>
                        </a:spcAft>
                        <a:tabLst>
                          <a:tab pos="228600" algn="l"/>
                          <a:tab pos="457200" algn="l"/>
                          <a:tab pos="685800" algn="l"/>
                          <a:tab pos="914400" algn="l"/>
                          <a:tab pos="1143000" algn="l"/>
                          <a:tab pos="1371600" algn="l"/>
                          <a:tab pos="1828800" algn="l"/>
                          <a:tab pos="2286000" algn="l"/>
                          <a:tab pos="2743200" algn="l"/>
                        </a:tabLst>
                      </a:pPr>
                      <a:r>
                        <a:rPr lang="en-US" sz="1200" kern="0">
                          <a:effectLst/>
                          <a:latin typeface="Montserrat" panose="00000500000000000000" pitchFamily="2" charset="0"/>
                        </a:rPr>
                        <a:t>26.5 million</a:t>
                      </a:r>
                      <a:endParaRPr lang="en-KE" sz="1200" kern="10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658491"/>
                  </a:ext>
                </a:extLst>
              </a:tr>
              <a:tr h="217202">
                <a:tc>
                  <a:txBody>
                    <a:bodyPr/>
                    <a:lstStyle/>
                    <a:p>
                      <a:pPr indent="228600">
                        <a:lnSpc>
                          <a:spcPct val="110000"/>
                        </a:lnSpc>
                        <a:spcAft>
                          <a:spcPts val="200"/>
                        </a:spcAft>
                        <a:tabLst>
                          <a:tab pos="228600" algn="l"/>
                          <a:tab pos="457200" algn="l"/>
                          <a:tab pos="685800" algn="l"/>
                          <a:tab pos="914400" algn="l"/>
                          <a:tab pos="1143000" algn="l"/>
                          <a:tab pos="1371600" algn="l"/>
                          <a:tab pos="1828800" algn="l"/>
                          <a:tab pos="2286000" algn="l"/>
                          <a:tab pos="2743200" algn="l"/>
                        </a:tabLst>
                      </a:pPr>
                      <a:r>
                        <a:rPr lang="en-US" sz="1200" kern="0" err="1">
                          <a:effectLst/>
                          <a:latin typeface="Montserrat" panose="00000500000000000000" pitchFamily="2" charset="0"/>
                        </a:rPr>
                        <a:t>iProcure</a:t>
                      </a:r>
                      <a:endParaRPr lang="en-KE" sz="1200" kern="10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indent="228600">
                        <a:lnSpc>
                          <a:spcPct val="110000"/>
                        </a:lnSpc>
                        <a:spcAft>
                          <a:spcPts val="200"/>
                        </a:spcAft>
                        <a:tabLst>
                          <a:tab pos="228600" algn="l"/>
                          <a:tab pos="457200" algn="l"/>
                          <a:tab pos="685800" algn="l"/>
                          <a:tab pos="914400" algn="l"/>
                          <a:tab pos="1143000" algn="l"/>
                          <a:tab pos="1371600" algn="l"/>
                          <a:tab pos="1828800" algn="l"/>
                          <a:tab pos="2286000" algn="l"/>
                          <a:tab pos="2743200" algn="l"/>
                        </a:tabLst>
                      </a:pPr>
                      <a:r>
                        <a:rPr lang="en-US" sz="1200" kern="0" dirty="0">
                          <a:effectLst/>
                          <a:latin typeface="Montserrat" panose="00000500000000000000" pitchFamily="2" charset="0"/>
                        </a:rPr>
                        <a:t>17.2 million</a:t>
                      </a:r>
                      <a:endParaRPr lang="en-KE" sz="1200" kern="100" dirty="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4715318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66132" y="631698"/>
            <a:ext cx="1895093" cy="1842515"/>
          </a:xfrm>
          <a:prstGeom prst="rect">
            <a:avLst/>
          </a:prstGeom>
        </p:spPr>
      </p:pic>
      <p:pic>
        <p:nvPicPr>
          <p:cNvPr id="3" name="object 3"/>
          <p:cNvPicPr/>
          <p:nvPr/>
        </p:nvPicPr>
        <p:blipFill>
          <a:blip r:embed="rId3" cstate="print"/>
          <a:stretch>
            <a:fillRect/>
          </a:stretch>
        </p:blipFill>
        <p:spPr>
          <a:xfrm>
            <a:off x="6867143" y="1204772"/>
            <a:ext cx="1449324" cy="1269441"/>
          </a:xfrm>
          <a:prstGeom prst="rect">
            <a:avLst/>
          </a:prstGeom>
        </p:spPr>
      </p:pic>
      <p:pic>
        <p:nvPicPr>
          <p:cNvPr id="4" name="object 4"/>
          <p:cNvPicPr/>
          <p:nvPr/>
        </p:nvPicPr>
        <p:blipFill>
          <a:blip r:embed="rId4" cstate="print"/>
          <a:stretch>
            <a:fillRect/>
          </a:stretch>
        </p:blipFill>
        <p:spPr>
          <a:xfrm>
            <a:off x="6867143" y="2577845"/>
            <a:ext cx="1754124" cy="1895855"/>
          </a:xfrm>
          <a:prstGeom prst="rect">
            <a:avLst/>
          </a:prstGeom>
        </p:spPr>
      </p:pic>
      <p:grpSp>
        <p:nvGrpSpPr>
          <p:cNvPr id="5" name="object 5"/>
          <p:cNvGrpSpPr/>
          <p:nvPr/>
        </p:nvGrpSpPr>
        <p:grpSpPr>
          <a:xfrm>
            <a:off x="5181600" y="2240279"/>
            <a:ext cx="1911350" cy="1950720"/>
            <a:chOff x="5181600" y="2240279"/>
            <a:chExt cx="1911350" cy="1950720"/>
          </a:xfrm>
        </p:grpSpPr>
        <p:pic>
          <p:nvPicPr>
            <p:cNvPr id="6" name="object 6"/>
            <p:cNvPicPr/>
            <p:nvPr/>
          </p:nvPicPr>
          <p:blipFill>
            <a:blip r:embed="rId5" cstate="print"/>
            <a:stretch>
              <a:fillRect/>
            </a:stretch>
          </p:blipFill>
          <p:spPr>
            <a:xfrm>
              <a:off x="5181600" y="2606039"/>
              <a:ext cx="1576197" cy="1584959"/>
            </a:xfrm>
            <a:prstGeom prst="rect">
              <a:avLst/>
            </a:prstGeom>
          </p:spPr>
        </p:pic>
        <p:sp>
          <p:nvSpPr>
            <p:cNvPr id="7" name="object 7"/>
            <p:cNvSpPr/>
            <p:nvPr/>
          </p:nvSpPr>
          <p:spPr>
            <a:xfrm>
              <a:off x="6552438" y="2240279"/>
              <a:ext cx="540385" cy="539750"/>
            </a:xfrm>
            <a:custGeom>
              <a:avLst/>
              <a:gdLst/>
              <a:ahLst/>
              <a:cxnLst/>
              <a:rect l="l" t="t" r="r" b="b"/>
              <a:pathLst>
                <a:path w="540384" h="539750">
                  <a:moveTo>
                    <a:pt x="270129" y="0"/>
                  </a:moveTo>
                  <a:lnTo>
                    <a:pt x="221563" y="4346"/>
                  </a:lnTo>
                  <a:lnTo>
                    <a:pt x="175857" y="16876"/>
                  </a:lnTo>
                  <a:lnTo>
                    <a:pt x="133773" y="36830"/>
                  </a:lnTo>
                  <a:lnTo>
                    <a:pt x="96073" y="63443"/>
                  </a:lnTo>
                  <a:lnTo>
                    <a:pt x="63518" y="95955"/>
                  </a:lnTo>
                  <a:lnTo>
                    <a:pt x="36872" y="133604"/>
                  </a:lnTo>
                  <a:lnTo>
                    <a:pt x="16895" y="175626"/>
                  </a:lnTo>
                  <a:lnTo>
                    <a:pt x="4350" y="221262"/>
                  </a:lnTo>
                  <a:lnTo>
                    <a:pt x="0" y="269748"/>
                  </a:lnTo>
                  <a:lnTo>
                    <a:pt x="4350" y="318233"/>
                  </a:lnTo>
                  <a:lnTo>
                    <a:pt x="16895" y="363869"/>
                  </a:lnTo>
                  <a:lnTo>
                    <a:pt x="36872" y="405892"/>
                  </a:lnTo>
                  <a:lnTo>
                    <a:pt x="63518" y="443540"/>
                  </a:lnTo>
                  <a:lnTo>
                    <a:pt x="96073" y="476052"/>
                  </a:lnTo>
                  <a:lnTo>
                    <a:pt x="133773" y="502666"/>
                  </a:lnTo>
                  <a:lnTo>
                    <a:pt x="175857" y="522619"/>
                  </a:lnTo>
                  <a:lnTo>
                    <a:pt x="221563" y="535149"/>
                  </a:lnTo>
                  <a:lnTo>
                    <a:pt x="270129" y="539496"/>
                  </a:lnTo>
                  <a:lnTo>
                    <a:pt x="318694" y="535149"/>
                  </a:lnTo>
                  <a:lnTo>
                    <a:pt x="364400" y="522619"/>
                  </a:lnTo>
                  <a:lnTo>
                    <a:pt x="406484" y="502666"/>
                  </a:lnTo>
                  <a:lnTo>
                    <a:pt x="444184" y="476052"/>
                  </a:lnTo>
                  <a:lnTo>
                    <a:pt x="476739" y="443540"/>
                  </a:lnTo>
                  <a:lnTo>
                    <a:pt x="503385" y="405892"/>
                  </a:lnTo>
                  <a:lnTo>
                    <a:pt x="523362" y="363869"/>
                  </a:lnTo>
                  <a:lnTo>
                    <a:pt x="535907" y="318233"/>
                  </a:lnTo>
                  <a:lnTo>
                    <a:pt x="540258" y="269748"/>
                  </a:lnTo>
                  <a:lnTo>
                    <a:pt x="535907" y="221262"/>
                  </a:lnTo>
                  <a:lnTo>
                    <a:pt x="523362" y="175626"/>
                  </a:lnTo>
                  <a:lnTo>
                    <a:pt x="503385" y="133604"/>
                  </a:lnTo>
                  <a:lnTo>
                    <a:pt x="476739" y="95955"/>
                  </a:lnTo>
                  <a:lnTo>
                    <a:pt x="444184" y="63443"/>
                  </a:lnTo>
                  <a:lnTo>
                    <a:pt x="406484" y="36830"/>
                  </a:lnTo>
                  <a:lnTo>
                    <a:pt x="364400" y="16876"/>
                  </a:lnTo>
                  <a:lnTo>
                    <a:pt x="318694" y="4346"/>
                  </a:lnTo>
                  <a:lnTo>
                    <a:pt x="270129" y="0"/>
                  </a:lnTo>
                  <a:close/>
                </a:path>
              </a:pathLst>
            </a:custGeom>
            <a:solidFill>
              <a:srgbClr val="81BD41"/>
            </a:solidFill>
          </p:spPr>
          <p:txBody>
            <a:bodyPr wrap="square" lIns="0" tIns="0" rIns="0" bIns="0" rtlCol="0"/>
            <a:lstStyle/>
            <a:p>
              <a:endParaRPr>
                <a:latin typeface="Montserrat" panose="00000500000000000000" pitchFamily="2" charset="0"/>
              </a:endParaRPr>
            </a:p>
          </p:txBody>
        </p:sp>
        <p:pic>
          <p:nvPicPr>
            <p:cNvPr id="8" name="object 8"/>
            <p:cNvPicPr/>
            <p:nvPr/>
          </p:nvPicPr>
          <p:blipFill>
            <a:blip r:embed="rId6" cstate="print"/>
            <a:stretch>
              <a:fillRect/>
            </a:stretch>
          </p:blipFill>
          <p:spPr>
            <a:xfrm>
              <a:off x="6701789" y="2388869"/>
              <a:ext cx="241553" cy="242315"/>
            </a:xfrm>
            <a:prstGeom prst="rect">
              <a:avLst/>
            </a:prstGeom>
          </p:spPr>
        </p:pic>
      </p:grpSp>
      <p:sp>
        <p:nvSpPr>
          <p:cNvPr id="9" name="object 9"/>
          <p:cNvSpPr txBox="1">
            <a:spLocks noGrp="1"/>
          </p:cNvSpPr>
          <p:nvPr>
            <p:ph type="title"/>
          </p:nvPr>
        </p:nvSpPr>
        <p:spPr>
          <a:xfrm>
            <a:off x="298126" y="340010"/>
            <a:ext cx="4654873" cy="628377"/>
          </a:xfrm>
          <a:prstGeom prst="rect">
            <a:avLst/>
          </a:prstGeom>
        </p:spPr>
        <p:txBody>
          <a:bodyPr vert="horz" wrap="square" lIns="0" tIns="12700" rIns="0" bIns="0" rtlCol="0">
            <a:spAutoFit/>
          </a:bodyPr>
          <a:lstStyle/>
          <a:p>
            <a:pPr marL="12700">
              <a:lnSpc>
                <a:spcPct val="100000"/>
              </a:lnSpc>
              <a:spcBef>
                <a:spcPts val="100"/>
              </a:spcBef>
            </a:pPr>
            <a:r>
              <a:rPr lang="en-US" sz="2000" dirty="0">
                <a:latin typeface="Montserrat" panose="00000500000000000000" pitchFamily="2" charset="0"/>
              </a:rPr>
              <a:t>After</a:t>
            </a:r>
            <a:r>
              <a:rPr lang="en-US" sz="2000" spc="-105" dirty="0">
                <a:latin typeface="Montserrat" panose="00000500000000000000" pitchFamily="2" charset="0"/>
              </a:rPr>
              <a:t> </a:t>
            </a:r>
            <a:r>
              <a:rPr lang="en-US" sz="2000" spc="-20" dirty="0">
                <a:latin typeface="Montserrat" panose="00000500000000000000" pitchFamily="2" charset="0"/>
              </a:rPr>
              <a:t>such</a:t>
            </a:r>
            <a:r>
              <a:rPr lang="en-US" sz="2000" spc="-105" dirty="0">
                <a:latin typeface="Montserrat" panose="00000500000000000000" pitchFamily="2" charset="0"/>
              </a:rPr>
              <a:t> </a:t>
            </a:r>
            <a:r>
              <a:rPr lang="en-US" sz="2000" spc="-30" dirty="0">
                <a:latin typeface="Montserrat" panose="00000500000000000000" pitchFamily="2" charset="0"/>
              </a:rPr>
              <a:t>enormous</a:t>
            </a:r>
            <a:r>
              <a:rPr lang="en-US" sz="2000" spc="-100" dirty="0">
                <a:latin typeface="Montserrat" panose="00000500000000000000" pitchFamily="2" charset="0"/>
              </a:rPr>
              <a:t> </a:t>
            </a:r>
            <a:r>
              <a:rPr lang="en-US" sz="2000" dirty="0">
                <a:latin typeface="Montserrat" panose="00000500000000000000" pitchFamily="2" charset="0"/>
              </a:rPr>
              <a:t>injections</a:t>
            </a:r>
            <a:r>
              <a:rPr lang="en-US" sz="2000" spc="-105" dirty="0">
                <a:latin typeface="Montserrat" panose="00000500000000000000" pitchFamily="2" charset="0"/>
              </a:rPr>
              <a:t> </a:t>
            </a:r>
            <a:r>
              <a:rPr lang="en-US" sz="2000" dirty="0">
                <a:latin typeface="Montserrat" panose="00000500000000000000" pitchFamily="2" charset="0"/>
              </a:rPr>
              <a:t>of</a:t>
            </a:r>
            <a:r>
              <a:rPr lang="en-US" sz="2000" spc="-100" dirty="0">
                <a:latin typeface="Montserrat" panose="00000500000000000000" pitchFamily="2" charset="0"/>
              </a:rPr>
              <a:t> </a:t>
            </a:r>
            <a:r>
              <a:rPr lang="en-US" sz="2000" spc="-10" dirty="0">
                <a:latin typeface="Montserrat" panose="00000500000000000000" pitchFamily="2" charset="0"/>
              </a:rPr>
              <a:t>cash, how are they still struggling?</a:t>
            </a:r>
            <a:r>
              <a:rPr lang="en-GB" sz="2000" dirty="0">
                <a:solidFill>
                  <a:srgbClr val="002060"/>
                </a:solidFill>
              </a:rPr>
              <a:t> </a:t>
            </a:r>
            <a:endParaRPr lang="en-US" sz="2000" dirty="0">
              <a:latin typeface="Montserrat" panose="00000500000000000000" pitchFamily="2" charset="0"/>
            </a:endParaRPr>
          </a:p>
        </p:txBody>
      </p:sp>
      <p:sp>
        <p:nvSpPr>
          <p:cNvPr id="14" name="object 14"/>
          <p:cNvSpPr txBox="1"/>
          <p:nvPr/>
        </p:nvSpPr>
        <p:spPr>
          <a:xfrm>
            <a:off x="76432" y="1047750"/>
            <a:ext cx="4876567" cy="3244478"/>
          </a:xfrm>
          <a:prstGeom prst="rect">
            <a:avLst/>
          </a:prstGeom>
        </p:spPr>
        <p:txBody>
          <a:bodyPr vert="horz" wrap="square" lIns="0" tIns="12700" rIns="0" bIns="0" rtlCol="0">
            <a:spAutoFit/>
          </a:bodyPr>
          <a:lstStyle/>
          <a:p>
            <a:pPr marL="514350" indent="-285750" algn="l">
              <a:buFont typeface="Wingdings" panose="05000000000000000000" pitchFamily="2" charset="2"/>
              <a:buChar char="§"/>
            </a:pPr>
            <a:endParaRPr lang="en-US" sz="1400" dirty="0">
              <a:solidFill>
                <a:schemeClr val="tx1"/>
              </a:solidFill>
              <a:latin typeface="Montserrat" panose="00000500000000000000" pitchFamily="2" charset="0"/>
              <a:ea typeface="Aptos" panose="020B0004020202020204" pitchFamily="34" charset="0"/>
              <a:cs typeface="Palatino"/>
            </a:endParaRPr>
          </a:p>
          <a:p>
            <a:pPr marL="571500" indent="-342900" algn="l">
              <a:buFont typeface="Wingdings" panose="05000000000000000000" pitchFamily="2" charset="2"/>
              <a:buChar char="§"/>
            </a:pPr>
            <a:r>
              <a:rPr lang="en-US" sz="1400" kern="0" dirty="0">
                <a:solidFill>
                  <a:schemeClr val="tx1"/>
                </a:solidFill>
                <a:effectLst/>
                <a:latin typeface="Montserrat" panose="00000500000000000000" pitchFamily="2" charset="0"/>
                <a:ea typeface="Aptos" panose="020B0004020202020204" pitchFamily="34" charset="0"/>
                <a:cs typeface="Palatino"/>
              </a:rPr>
              <a:t>Strategic errors and inadequate management capacity?</a:t>
            </a:r>
          </a:p>
          <a:p>
            <a:pPr marL="514350" indent="-285750" algn="l">
              <a:buFont typeface="Wingdings" panose="05000000000000000000" pitchFamily="2" charset="2"/>
              <a:buChar char="§"/>
            </a:pPr>
            <a:endParaRPr lang="en-US" sz="1400" kern="0" dirty="0">
              <a:solidFill>
                <a:schemeClr val="tx1"/>
              </a:solidFill>
              <a:effectLst/>
              <a:latin typeface="Montserrat" panose="00000500000000000000" pitchFamily="2" charset="0"/>
              <a:ea typeface="Aptos" panose="020B0004020202020204" pitchFamily="34" charset="0"/>
              <a:cs typeface="Palatino"/>
            </a:endParaRPr>
          </a:p>
          <a:p>
            <a:pPr marL="571500" indent="-342900" algn="l">
              <a:buFont typeface="Wingdings" panose="05000000000000000000" pitchFamily="2" charset="2"/>
              <a:buChar char="§"/>
            </a:pPr>
            <a:r>
              <a:rPr lang="en-GB" sz="1400" dirty="0">
                <a:solidFill>
                  <a:schemeClr val="tx1"/>
                </a:solidFill>
                <a:latin typeface="Montserrat" panose="00000500000000000000" pitchFamily="2" charset="0"/>
              </a:rPr>
              <a:t>Fragile tech startup financing ecosystem and pressures from investors to scale</a:t>
            </a:r>
            <a:r>
              <a:rPr lang="en-GB" sz="1400" i="1" dirty="0">
                <a:solidFill>
                  <a:schemeClr val="tx1"/>
                </a:solidFill>
                <a:latin typeface="Montserrat" panose="00000500000000000000" pitchFamily="2" charset="0"/>
              </a:rPr>
              <a:t>?</a:t>
            </a:r>
          </a:p>
          <a:p>
            <a:pPr marL="228600" algn="l"/>
            <a:endParaRPr lang="en-GB" sz="1400" i="1" dirty="0">
              <a:solidFill>
                <a:schemeClr val="tx1"/>
              </a:solidFill>
              <a:latin typeface="Montserrat" panose="00000500000000000000" pitchFamily="2" charset="0"/>
            </a:endParaRPr>
          </a:p>
          <a:p>
            <a:pPr marL="228600" lvl="2" algn="l"/>
            <a:r>
              <a:rPr lang="en-GB" sz="1400" i="1" dirty="0">
                <a:solidFill>
                  <a:schemeClr val="tx1"/>
                </a:solidFill>
                <a:latin typeface="Montserrat" panose="00000500000000000000" pitchFamily="2" charset="0"/>
              </a:rPr>
              <a:t>	through a mix of </a:t>
            </a:r>
            <a:r>
              <a:rPr lang="en-US" sz="1400" i="1" kern="0" dirty="0">
                <a:solidFill>
                  <a:schemeClr val="tx1"/>
                </a:solidFill>
                <a:effectLst/>
                <a:latin typeface="Montserrat" panose="00000500000000000000" pitchFamily="2" charset="0"/>
                <a:ea typeface="Aptos" panose="020B0004020202020204" pitchFamily="34" charset="0"/>
                <a:cs typeface="Palatino"/>
              </a:rPr>
              <a:t>angel investors</a:t>
            </a:r>
            <a:r>
              <a:rPr lang="en-GB" sz="1400" i="1" dirty="0">
                <a:solidFill>
                  <a:schemeClr val="tx1"/>
                </a:solidFill>
                <a:latin typeface="Montserrat" panose="00000500000000000000" pitchFamily="2" charset="0"/>
              </a:rPr>
              <a:t>, 	concessional finance, and impact 	investors, supplemented by grants</a:t>
            </a:r>
          </a:p>
          <a:p>
            <a:pPr marL="514350" indent="-285750" algn="l">
              <a:buFont typeface="Wingdings" panose="05000000000000000000" pitchFamily="2" charset="2"/>
              <a:buChar char="§"/>
            </a:pPr>
            <a:endParaRPr lang="en-GB" sz="1400" i="1" dirty="0">
              <a:solidFill>
                <a:schemeClr val="tx1"/>
              </a:solidFill>
              <a:latin typeface="Montserrat" panose="00000500000000000000" pitchFamily="2" charset="0"/>
            </a:endParaRPr>
          </a:p>
          <a:p>
            <a:pPr marL="571500" indent="-342900" algn="l">
              <a:buFont typeface="Wingdings" panose="05000000000000000000" pitchFamily="2" charset="2"/>
              <a:buChar char="§"/>
            </a:pPr>
            <a:r>
              <a:rPr lang="en-GB" sz="1400" dirty="0">
                <a:solidFill>
                  <a:schemeClr val="tx1"/>
                </a:solidFill>
                <a:latin typeface="Montserrat" panose="00000500000000000000" pitchFamily="2" charset="0"/>
              </a:rPr>
              <a:t>Subsequent funding rounds typically attract major venture capital (VC) investors who take equity in the firm (i.e. a share of ownership) in exchange for funding.</a:t>
            </a:r>
            <a:endParaRPr lang="en-KE" sz="1400" dirty="0">
              <a:solidFill>
                <a:schemeClr val="tx1"/>
              </a:solidFill>
              <a:latin typeface="Montserrat" panose="00000500000000000000"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Google Shape;146;p20">
            <a:extLst>
              <a:ext uri="{FF2B5EF4-FFF2-40B4-BE49-F238E27FC236}">
                <a16:creationId xmlns:a16="http://schemas.microsoft.com/office/drawing/2014/main" id="{2CA28802-856C-CD1B-16B6-5C90EE1B6B6D}"/>
              </a:ext>
            </a:extLst>
          </p:cNvPr>
          <p:cNvPicPr preferRelativeResize="0">
            <a:picLocks/>
          </p:cNvPicPr>
          <p:nvPr/>
        </p:nvPicPr>
        <p:blipFill rotWithShape="1">
          <a:blip r:embed="rId2">
            <a:alphaModFix/>
          </a:blip>
          <a:srcRect t="23595" b="39703"/>
          <a:stretch/>
        </p:blipFill>
        <p:spPr>
          <a:xfrm>
            <a:off x="38859" y="3177468"/>
            <a:ext cx="4026996" cy="1900238"/>
          </a:xfrm>
          <a:prstGeom prst="rect">
            <a:avLst/>
          </a:prstGeom>
          <a:noFill/>
          <a:ln>
            <a:noFill/>
          </a:ln>
        </p:spPr>
      </p:pic>
      <p:sp>
        <p:nvSpPr>
          <p:cNvPr id="14" name="Google Shape;149;p20">
            <a:extLst>
              <a:ext uri="{FF2B5EF4-FFF2-40B4-BE49-F238E27FC236}">
                <a16:creationId xmlns:a16="http://schemas.microsoft.com/office/drawing/2014/main" id="{F28D7D2D-C261-404C-CEEF-FDFAE7B38F22}"/>
              </a:ext>
            </a:extLst>
          </p:cNvPr>
          <p:cNvSpPr txBox="1"/>
          <p:nvPr/>
        </p:nvSpPr>
        <p:spPr>
          <a:xfrm>
            <a:off x="160022" y="233787"/>
            <a:ext cx="7652296" cy="525755"/>
          </a:xfrm>
          <a:prstGeom prst="rect">
            <a:avLst/>
          </a:prstGeom>
          <a:noFill/>
          <a:ln>
            <a:noFill/>
          </a:ln>
        </p:spPr>
        <p:txBody>
          <a:bodyPr spcFirstLastPara="1" wrap="square" lIns="68575" tIns="34275" rIns="68575" bIns="34275" anchor="t" anchorCtr="0">
            <a:spAutoFit/>
          </a:bodyPr>
          <a:lstStyle/>
          <a:p>
            <a:pPr>
              <a:lnSpc>
                <a:spcPct val="115000"/>
              </a:lnSpc>
              <a:spcAft>
                <a:spcPts val="800"/>
              </a:spcAft>
            </a:pPr>
            <a:r>
              <a:rPr lang="en-US" sz="2000" b="1" kern="150" dirty="0">
                <a:effectLst/>
                <a:latin typeface="Montserrat" panose="00000500000000000000" pitchFamily="2" charset="0"/>
                <a:ea typeface="Aptos" panose="020B0004020202020204" pitchFamily="34" charset="0"/>
                <a:cs typeface="Times New Roman" panose="02020603050405020304" pitchFamily="18" charset="0"/>
              </a:rPr>
              <a:t>The problems with the rapid scale ‘scale up’ model: </a:t>
            </a:r>
          </a:p>
        </p:txBody>
      </p:sp>
      <p:sp>
        <p:nvSpPr>
          <p:cNvPr id="15" name="Google Shape;150;p20">
            <a:extLst>
              <a:ext uri="{FF2B5EF4-FFF2-40B4-BE49-F238E27FC236}">
                <a16:creationId xmlns:a16="http://schemas.microsoft.com/office/drawing/2014/main" id="{933C61A0-7406-CE39-F343-57C5042EF3AE}"/>
              </a:ext>
            </a:extLst>
          </p:cNvPr>
          <p:cNvSpPr txBox="1"/>
          <p:nvPr/>
        </p:nvSpPr>
        <p:spPr>
          <a:xfrm>
            <a:off x="136330" y="713909"/>
            <a:ext cx="4026996" cy="2504245"/>
          </a:xfrm>
          <a:prstGeom prst="rect">
            <a:avLst/>
          </a:prstGeom>
          <a:noFill/>
          <a:ln>
            <a:noFill/>
          </a:ln>
        </p:spPr>
        <p:txBody>
          <a:bodyPr spcFirstLastPara="1" wrap="square" lIns="68575" tIns="34275" rIns="68575" bIns="34275" anchor="t" anchorCtr="0">
            <a:spAutoFit/>
          </a:bodyPr>
          <a:lstStyle/>
          <a:p>
            <a:pPr marL="342900" lvl="0" indent="-342900" algn="just">
              <a:lnSpc>
                <a:spcPct val="115000"/>
              </a:lnSpc>
              <a:spcAft>
                <a:spcPts val="800"/>
              </a:spcAft>
              <a:buFont typeface="+mj-lt"/>
              <a:buAutoNum type="arabicPeriod"/>
            </a:pPr>
            <a:r>
              <a:rPr lang="en-US" sz="1350" kern="150" dirty="0">
                <a:effectLst/>
                <a:latin typeface="Montserrat" panose="00000500000000000000" pitchFamily="2" charset="0"/>
                <a:ea typeface="Aptos" panose="020B0004020202020204" pitchFamily="34" charset="0"/>
                <a:cs typeface="Times New Roman" panose="02020603050405020304" pitchFamily="18" charset="0"/>
              </a:rPr>
              <a:t>Introduces fragility into the system. Makes start ups susceptible to shocks like a pandemic or inflation or FX risk, start ups are already too leveraged and can’t easily adapt or pivot; and capital will quickly pull out.</a:t>
            </a:r>
          </a:p>
          <a:p>
            <a:pPr marL="342900" lvl="0" indent="-342900" algn="just">
              <a:lnSpc>
                <a:spcPct val="115000"/>
              </a:lnSpc>
              <a:spcAft>
                <a:spcPts val="800"/>
              </a:spcAft>
              <a:buFont typeface="+mj-lt"/>
              <a:buAutoNum type="arabicPeriod"/>
            </a:pPr>
            <a:r>
              <a:rPr lang="en-US" sz="1350" kern="150" dirty="0">
                <a:effectLst/>
                <a:latin typeface="Montserrat" panose="00000500000000000000" pitchFamily="2" charset="0"/>
                <a:ea typeface="Aptos" panose="020B0004020202020204" pitchFamily="34" charset="0"/>
                <a:cs typeface="Times New Roman" panose="02020603050405020304" pitchFamily="18" charset="0"/>
              </a:rPr>
              <a:t>Pushes innovators into unsustainable business models to demonstrate rapid growth - for instance </a:t>
            </a:r>
            <a:r>
              <a:rPr lang="en-US" sz="1350" kern="150" dirty="0" err="1">
                <a:effectLst/>
                <a:latin typeface="Montserrat" panose="00000500000000000000" pitchFamily="2" charset="0"/>
                <a:ea typeface="Aptos" panose="020B0004020202020204" pitchFamily="34" charset="0"/>
                <a:cs typeface="Times New Roman" panose="02020603050405020304" pitchFamily="18" charset="0"/>
              </a:rPr>
              <a:t>subsidised</a:t>
            </a:r>
            <a:r>
              <a:rPr lang="en-US" sz="1350" kern="150" dirty="0">
                <a:effectLst/>
                <a:latin typeface="Montserrat" panose="00000500000000000000" pitchFamily="2" charset="0"/>
                <a:ea typeface="Aptos" panose="020B0004020202020204" pitchFamily="34" charset="0"/>
                <a:cs typeface="Times New Roman" panose="02020603050405020304" pitchFamily="18" charset="0"/>
              </a:rPr>
              <a:t> credit.</a:t>
            </a:r>
          </a:p>
        </p:txBody>
      </p:sp>
      <p:sp>
        <p:nvSpPr>
          <p:cNvPr id="16" name="TextBox 15">
            <a:extLst>
              <a:ext uri="{FF2B5EF4-FFF2-40B4-BE49-F238E27FC236}">
                <a16:creationId xmlns:a16="http://schemas.microsoft.com/office/drawing/2014/main" id="{248AF387-12F0-568C-BF84-22C6782942F6}"/>
              </a:ext>
            </a:extLst>
          </p:cNvPr>
          <p:cNvSpPr txBox="1"/>
          <p:nvPr/>
        </p:nvSpPr>
        <p:spPr>
          <a:xfrm>
            <a:off x="4260797" y="3115788"/>
            <a:ext cx="4572000" cy="1850378"/>
          </a:xfrm>
          <a:prstGeom prst="rect">
            <a:avLst/>
          </a:prstGeom>
          <a:noFill/>
        </p:spPr>
        <p:txBody>
          <a:bodyPr wrap="square">
            <a:spAutoFit/>
          </a:bodyPr>
          <a:lstStyle/>
          <a:p>
            <a:pPr lvl="0" algn="just">
              <a:lnSpc>
                <a:spcPct val="115000"/>
              </a:lnSpc>
              <a:spcAft>
                <a:spcPts val="800"/>
              </a:spcAft>
            </a:pPr>
            <a:r>
              <a:rPr lang="en-US" sz="1350" kern="150" dirty="0">
                <a:effectLst/>
                <a:latin typeface="Montserrat" panose="00000500000000000000" pitchFamily="2" charset="0"/>
                <a:ea typeface="Aptos" panose="020B0004020202020204" pitchFamily="34" charset="0"/>
                <a:cs typeface="Times New Roman" panose="02020603050405020304" pitchFamily="18" charset="0"/>
              </a:rPr>
              <a:t>3. Mismatch between the needs of VCs and the needs of consumers- e.g. small-scale farmers. Business models are shaped for the former not the latter.</a:t>
            </a:r>
          </a:p>
          <a:p>
            <a:pPr lvl="0" algn="just">
              <a:lnSpc>
                <a:spcPct val="115000"/>
              </a:lnSpc>
              <a:spcAft>
                <a:spcPts val="800"/>
              </a:spcAft>
            </a:pPr>
            <a:r>
              <a:rPr lang="en-US" sz="1350" kern="150" dirty="0">
                <a:effectLst/>
                <a:latin typeface="Montserrat" panose="00000500000000000000" pitchFamily="2" charset="0"/>
                <a:ea typeface="Aptos" panose="020B0004020202020204" pitchFamily="34" charset="0"/>
                <a:cs typeface="Times New Roman" panose="02020603050405020304" pitchFamily="18" charset="0"/>
              </a:rPr>
              <a:t>4. Crowding out: a mental model that ties together VC and innovation leaves little room for developing or imagining alternative funding models.</a:t>
            </a:r>
          </a:p>
        </p:txBody>
      </p:sp>
      <p:pic>
        <p:nvPicPr>
          <p:cNvPr id="17" name="Google Shape;105;p18">
            <a:extLst>
              <a:ext uri="{FF2B5EF4-FFF2-40B4-BE49-F238E27FC236}">
                <a16:creationId xmlns:a16="http://schemas.microsoft.com/office/drawing/2014/main" id="{6473F84D-0B60-8B1D-7221-6BBC8EBCF138}"/>
              </a:ext>
            </a:extLst>
          </p:cNvPr>
          <p:cNvPicPr preferRelativeResize="0">
            <a:picLocks/>
          </p:cNvPicPr>
          <p:nvPr/>
        </p:nvPicPr>
        <p:blipFill rotWithShape="1">
          <a:blip r:embed="rId3">
            <a:alphaModFix/>
          </a:blip>
          <a:srcRect t="5829" b="5838"/>
          <a:stretch/>
        </p:blipFill>
        <p:spPr>
          <a:xfrm>
            <a:off x="4571999" y="675715"/>
            <a:ext cx="4572001" cy="2019297"/>
          </a:xfrm>
          <a:prstGeom prst="rect">
            <a:avLst/>
          </a:prstGeom>
          <a:noFill/>
          <a:ln>
            <a:noFill/>
          </a:ln>
        </p:spPr>
      </p:pic>
    </p:spTree>
    <p:extLst>
      <p:ext uri="{BB962C8B-B14F-4D97-AF65-F5344CB8AC3E}">
        <p14:creationId xmlns:p14="http://schemas.microsoft.com/office/powerpoint/2010/main" val="1326452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TotalTime>
  <Words>942</Words>
  <Application>Microsoft Office PowerPoint</Application>
  <PresentationFormat>On-screen Show (16:9)</PresentationFormat>
  <Paragraphs>106</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Calibri</vt:lpstr>
      <vt:lpstr>Century Gothic</vt:lpstr>
      <vt:lpstr>Montserrat</vt:lpstr>
      <vt:lpstr>Tahoma</vt:lpstr>
      <vt:lpstr>Wingdings</vt:lpstr>
      <vt:lpstr>Office Theme</vt:lpstr>
      <vt:lpstr>PowerPoint Presentation</vt:lpstr>
      <vt:lpstr>Scaling innovation in rural economies through Agtechs and Fintechs</vt:lpstr>
      <vt:lpstr>Setting the context</vt:lpstr>
      <vt:lpstr>What challenges do smallholders face?</vt:lpstr>
      <vt:lpstr>Key problems for platforms interfacing with smallholders</vt:lpstr>
      <vt:lpstr>How have platforms invested to overcome these key problems?</vt:lpstr>
      <vt:lpstr>Is Kenya increasingly becoming a startup graveyard?</vt:lpstr>
      <vt:lpstr>After such enormous injections of cash, how are they still struggling?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 Presentation - FSD</dc:title>
  <dc:creator>grace</dc:creator>
  <cp:lastModifiedBy>Jared Ochieng</cp:lastModifiedBy>
  <cp:revision>4</cp:revision>
  <dcterms:created xsi:type="dcterms:W3CDTF">2024-10-15T04:17:08Z</dcterms:created>
  <dcterms:modified xsi:type="dcterms:W3CDTF">2024-10-15T05:55:09Z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2024-10-14T00:00:00Z</vt:filetime>
  </property>
  <property fmtid="{D5CDD505-2E9C-101B-9397-08002B2CF9AE}" pid="3" name="Creator">
    <vt:lpwstr>Adobe Illustrator 28.6 (Windows)</vt:lpwstr>
  </property>
  <property fmtid="{D5CDD505-2E9C-101B-9397-08002B2CF9AE}" pid="4" name="LastSaved">
    <vt:filetime>2024-10-15T00:00:00Z</vt:filetime>
  </property>
  <property fmtid="{D5CDD505-2E9C-101B-9397-08002B2CF9AE}" pid="5" name="Producer">
    <vt:lpwstr>Adobe PDF library 17.00</vt:lpwstr>
  </property>
  <property fmtid="{D5CDD505-2E9C-101B-9397-08002B2CF9AE}" pid="6" name="MSIP_Label_e6ced21e-27ff-431c-8fa9-8c102ffb3e37_Enabled">
    <vt:lpwstr>true</vt:lpwstr>
  </property>
  <property fmtid="{D5CDD505-2E9C-101B-9397-08002B2CF9AE}" pid="7" name="MSIP_Label_e6ced21e-27ff-431c-8fa9-8c102ffb3e37_SetDate">
    <vt:lpwstr>2024-10-15T04:46:50Z</vt:lpwstr>
  </property>
  <property fmtid="{D5CDD505-2E9C-101B-9397-08002B2CF9AE}" pid="8" name="MSIP_Label_e6ced21e-27ff-431c-8fa9-8c102ffb3e37_Method">
    <vt:lpwstr>Standard</vt:lpwstr>
  </property>
  <property fmtid="{D5CDD505-2E9C-101B-9397-08002B2CF9AE}" pid="9" name="MSIP_Label_e6ced21e-27ff-431c-8fa9-8c102ffb3e37_Name">
    <vt:lpwstr>defa4170-0d19-0005-0004-bc88714345d2</vt:lpwstr>
  </property>
  <property fmtid="{D5CDD505-2E9C-101B-9397-08002B2CF9AE}" pid="10" name="MSIP_Label_e6ced21e-27ff-431c-8fa9-8c102ffb3e37_SiteId">
    <vt:lpwstr>7d05adbd-7ce1-4932-ab68-1517555f53c2</vt:lpwstr>
  </property>
  <property fmtid="{D5CDD505-2E9C-101B-9397-08002B2CF9AE}" pid="11" name="MSIP_Label_e6ced21e-27ff-431c-8fa9-8c102ffb3e37_ActionId">
    <vt:lpwstr>636a04d2-dd1a-4e9c-a119-0c94d4eee02a</vt:lpwstr>
  </property>
  <property fmtid="{D5CDD505-2E9C-101B-9397-08002B2CF9AE}" pid="12" name="MSIP_Label_e6ced21e-27ff-431c-8fa9-8c102ffb3e37_ContentBits">
    <vt:lpwstr>0</vt:lpwstr>
  </property>
</Properties>
</file>