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5"/>
    <p:sldMasterId id="214748368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Montserrat SemiBold"/>
      <p:regular r:id="rId29"/>
      <p:bold r:id="rId30"/>
      <p:italic r:id="rId31"/>
      <p:boldItalic r:id="rId32"/>
    </p:embeddedFont>
    <p:embeddedFont>
      <p:font typeface="Montserrat"/>
      <p:regular r:id="rId33"/>
      <p:bold r:id="rId34"/>
      <p:italic r:id="rId35"/>
      <p:boldItalic r:id="rId36"/>
    </p:embeddedFont>
    <p:embeddedFont>
      <p:font typeface="Montserrat Medium"/>
      <p:regular r:id="rId37"/>
      <p:bold r:id="rId38"/>
      <p:italic r:id="rId39"/>
      <p:boldItalic r:id="rId40"/>
    </p:embeddedFont>
    <p:embeddedFont>
      <p:font typeface="Urbanist Medium"/>
      <p:regular r:id="rId41"/>
      <p:bold r:id="rId42"/>
      <p:italic r:id="rId43"/>
      <p:boldItalic r:id="rId44"/>
    </p:embeddedFont>
    <p:embeddedFont>
      <p:font typeface="Urbanist"/>
      <p:regular r:id="rId45"/>
      <p:bold r:id="rId46"/>
      <p:italic r:id="rId47"/>
      <p:boldItalic r:id="rId48"/>
    </p:embeddedFont>
    <p:embeddedFont>
      <p:font typeface="Urbanist Black"/>
      <p:bold r:id="rId49"/>
      <p:boldItalic r:id="rId50"/>
    </p:embeddedFont>
    <p:embeddedFont>
      <p:font typeface="Red Hat Display"/>
      <p:regular r:id="rId51"/>
      <p:bold r:id="rId52"/>
      <p:italic r:id="rId53"/>
      <p:boldItalic r:id="rId54"/>
    </p:embeddedFont>
    <p:embeddedFont>
      <p:font typeface="Urbanist ExtraBold"/>
      <p:bold r:id="rId55"/>
      <p:boldItalic r:id="rId56"/>
    </p:embeddedFont>
    <p:embeddedFont>
      <p:font typeface="Unbounded"/>
      <p:regular r:id="rId57"/>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avid Saunder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boldItalic.fntdata"/><Relationship Id="rId42" Type="http://schemas.openxmlformats.org/officeDocument/2006/relationships/font" Target="fonts/UrbanistMedium-bold.fntdata"/><Relationship Id="rId41" Type="http://schemas.openxmlformats.org/officeDocument/2006/relationships/font" Target="fonts/UrbanistMedium-regular.fntdata"/><Relationship Id="rId44" Type="http://schemas.openxmlformats.org/officeDocument/2006/relationships/font" Target="fonts/UrbanistMedium-boldItalic.fntdata"/><Relationship Id="rId43" Type="http://schemas.openxmlformats.org/officeDocument/2006/relationships/font" Target="fonts/UrbanistMedium-italic.fntdata"/><Relationship Id="rId46" Type="http://schemas.openxmlformats.org/officeDocument/2006/relationships/font" Target="fonts/Urbanist-bold.fntdata"/><Relationship Id="rId45" Type="http://schemas.openxmlformats.org/officeDocument/2006/relationships/font" Target="fonts/Urbanist-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Urbanist-boldItalic.fntdata"/><Relationship Id="rId47" Type="http://schemas.openxmlformats.org/officeDocument/2006/relationships/font" Target="fonts/Urbanist-italic.fntdata"/><Relationship Id="rId49" Type="http://schemas.openxmlformats.org/officeDocument/2006/relationships/font" Target="fonts/UrbanistBlack-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33" Type="http://schemas.openxmlformats.org/officeDocument/2006/relationships/font" Target="fonts/Montserrat-regular.fntdata"/><Relationship Id="rId32" Type="http://schemas.openxmlformats.org/officeDocument/2006/relationships/font" Target="fonts/MontserratSemiBold-boldItalic.fntdata"/><Relationship Id="rId35" Type="http://schemas.openxmlformats.org/officeDocument/2006/relationships/font" Target="fonts/Montserrat-italic.fntdata"/><Relationship Id="rId34" Type="http://schemas.openxmlformats.org/officeDocument/2006/relationships/font" Target="fonts/Montserrat-bold.fntdata"/><Relationship Id="rId37" Type="http://schemas.openxmlformats.org/officeDocument/2006/relationships/font" Target="fonts/MontserratMedium-regular.fntdata"/><Relationship Id="rId36" Type="http://schemas.openxmlformats.org/officeDocument/2006/relationships/font" Target="fonts/Montserrat-boldItalic.fntdata"/><Relationship Id="rId39" Type="http://schemas.openxmlformats.org/officeDocument/2006/relationships/font" Target="fonts/MontserratMedium-italic.fntdata"/><Relationship Id="rId38" Type="http://schemas.openxmlformats.org/officeDocument/2006/relationships/font" Target="fonts/MontserratMedium-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font" Target="fonts/MontserratSemiBold-regular.fntdata"/><Relationship Id="rId51" Type="http://schemas.openxmlformats.org/officeDocument/2006/relationships/font" Target="fonts/RedHatDisplay-regular.fntdata"/><Relationship Id="rId50" Type="http://schemas.openxmlformats.org/officeDocument/2006/relationships/font" Target="fonts/UrbanistBlack-boldItalic.fntdata"/><Relationship Id="rId53" Type="http://schemas.openxmlformats.org/officeDocument/2006/relationships/font" Target="fonts/RedHatDisplay-italic.fntdata"/><Relationship Id="rId52" Type="http://schemas.openxmlformats.org/officeDocument/2006/relationships/font" Target="fonts/RedHatDisplay-bold.fntdata"/><Relationship Id="rId11" Type="http://schemas.openxmlformats.org/officeDocument/2006/relationships/slide" Target="slides/slide4.xml"/><Relationship Id="rId55" Type="http://schemas.openxmlformats.org/officeDocument/2006/relationships/font" Target="fonts/UrbanistExtraBold-bold.fntdata"/><Relationship Id="rId10" Type="http://schemas.openxmlformats.org/officeDocument/2006/relationships/slide" Target="slides/slide3.xml"/><Relationship Id="rId54" Type="http://schemas.openxmlformats.org/officeDocument/2006/relationships/font" Target="fonts/RedHatDisplay-boldItalic.fntdata"/><Relationship Id="rId13" Type="http://schemas.openxmlformats.org/officeDocument/2006/relationships/slide" Target="slides/slide6.xml"/><Relationship Id="rId57" Type="http://schemas.openxmlformats.org/officeDocument/2006/relationships/font" Target="fonts/Unbounded-regular.fntdata"/><Relationship Id="rId12" Type="http://schemas.openxmlformats.org/officeDocument/2006/relationships/slide" Target="slides/slide5.xml"/><Relationship Id="rId56" Type="http://schemas.openxmlformats.org/officeDocument/2006/relationships/font" Target="fonts/UrbanistExtraBold-boldItalic.fntdata"/><Relationship Id="rId15" Type="http://schemas.openxmlformats.org/officeDocument/2006/relationships/slide" Target="slides/slide8.xml"/><Relationship Id="rId14" Type="http://schemas.openxmlformats.org/officeDocument/2006/relationships/slide" Target="slides/slide7.xml"/><Relationship Id="rId58" Type="http://schemas.openxmlformats.org/officeDocument/2006/relationships/font" Target="fonts/Unbounded-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0-14T13:37:36.096">
    <p:pos x="6000" y="0"/>
    <p:text>@dario@briterbridges.com can you add the avatars for Thuli, Josh, Maggie, Edo, Ted and Anne around this image?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43ce1ce0b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2d43ce1ce0b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d43de017a8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d43de017a8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d43de017a8_14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d43de017a8_14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d43de017a8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d43de017a8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d43de017a8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d43de017a8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d43de017a8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d43de017a8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d43de017a8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d43de017a8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d43de017a8_1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d43de017a8_1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d43de017a8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d43de017a8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d43de017a8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d43de017a8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43de017a8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d43de017a8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d43de017a8_0_5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g2d43de017a8_0_5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d43de017a8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d43de017a8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d43ce1ce0b_6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2d43ce1ce0b_6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43de017a8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d43de017a8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d43de017a8_14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d43de017a8_14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d43de017a8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d43de017a8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d43de017a8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d43de017a8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d43de017a8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d43de017a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d43de017a8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d43de017a8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d43de017a8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d43de017a8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 Id="rId3"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15659"/>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66883" y="1925600"/>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BD87D"/>
              </a:buClr>
              <a:buSzPts val="5200"/>
              <a:buNone/>
              <a:defRPr sz="5200">
                <a:solidFill>
                  <a:srgbClr val="FBD87D"/>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66875" y="404825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None/>
              <a:defRPr b="0" sz="2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4392464" y="-1103775"/>
            <a:ext cx="6809656" cy="678972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rgbClr val="015659"/>
        </a:solidFill>
      </p:bgPr>
    </p:bg>
    <p:spTree>
      <p:nvGrpSpPr>
        <p:cNvPr id="63" name="Shape 63"/>
        <p:cNvGrpSpPr/>
        <p:nvPr/>
      </p:nvGrpSpPr>
      <p:grpSpPr>
        <a:xfrm>
          <a:off x="0" y="0"/>
          <a:ext cx="0" cy="0"/>
          <a:chOff x="0" y="0"/>
          <a:chExt cx="0" cy="0"/>
        </a:xfrm>
      </p:grpSpPr>
      <p:sp>
        <p:nvSpPr>
          <p:cNvPr id="64" name="Google Shape;64;p11"/>
          <p:cNvSpPr txBox="1"/>
          <p:nvPr>
            <p:ph type="title"/>
          </p:nvPr>
        </p:nvSpPr>
        <p:spPr>
          <a:xfrm>
            <a:off x="490250" y="0"/>
            <a:ext cx="6367800" cy="27921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65" name="Google Shape;6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6" name="Google Shape;66;p11"/>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grpSp>
        <p:nvGrpSpPr>
          <p:cNvPr id="67" name="Google Shape;67;p11"/>
          <p:cNvGrpSpPr/>
          <p:nvPr/>
        </p:nvGrpSpPr>
        <p:grpSpPr>
          <a:xfrm>
            <a:off x="4423925" y="4586625"/>
            <a:ext cx="4048513" cy="393599"/>
            <a:chOff x="311700" y="4663250"/>
            <a:chExt cx="4048513" cy="393599"/>
          </a:xfrm>
        </p:grpSpPr>
        <p:pic>
          <p:nvPicPr>
            <p:cNvPr id="68" name="Google Shape;68;p11"/>
            <p:cNvPicPr preferRelativeResize="0"/>
            <p:nvPr/>
          </p:nvPicPr>
          <p:blipFill rotWithShape="1">
            <a:blip r:embed="rId3">
              <a:alphaModFix/>
            </a:blip>
            <a:srcRect b="0" l="0" r="-8849" t="0"/>
            <a:stretch/>
          </p:blipFill>
          <p:spPr>
            <a:xfrm>
              <a:off x="311700" y="4663250"/>
              <a:ext cx="762301" cy="393599"/>
            </a:xfrm>
            <a:prstGeom prst="rect">
              <a:avLst/>
            </a:prstGeom>
            <a:noFill/>
            <a:ln>
              <a:noFill/>
            </a:ln>
          </p:spPr>
        </p:pic>
        <p:grpSp>
          <p:nvGrpSpPr>
            <p:cNvPr id="69" name="Google Shape;69;p11"/>
            <p:cNvGrpSpPr/>
            <p:nvPr/>
          </p:nvGrpSpPr>
          <p:grpSpPr>
            <a:xfrm>
              <a:off x="1117724" y="4742925"/>
              <a:ext cx="3242490" cy="234197"/>
              <a:chOff x="1041513" y="4728978"/>
              <a:chExt cx="4464394" cy="322407"/>
            </a:xfrm>
          </p:grpSpPr>
          <p:pic>
            <p:nvPicPr>
              <p:cNvPr id="70" name="Google Shape;70;p11"/>
              <p:cNvPicPr preferRelativeResize="0"/>
              <p:nvPr/>
            </p:nvPicPr>
            <p:blipFill rotWithShape="1">
              <a:blip r:embed="rId4">
                <a:alphaModFix/>
              </a:blip>
              <a:srcRect b="8819" l="0" r="0" t="8828"/>
              <a:stretch/>
            </p:blipFill>
            <p:spPr>
              <a:xfrm>
                <a:off x="2019909" y="4789260"/>
                <a:ext cx="3485998" cy="262125"/>
              </a:xfrm>
              <a:prstGeom prst="rect">
                <a:avLst/>
              </a:prstGeom>
              <a:noFill/>
              <a:ln>
                <a:noFill/>
              </a:ln>
            </p:spPr>
          </p:pic>
          <p:sp>
            <p:nvSpPr>
              <p:cNvPr id="71" name="Google Shape;71;p11"/>
              <p:cNvSpPr txBox="1"/>
              <p:nvPr/>
            </p:nvSpPr>
            <p:spPr>
              <a:xfrm>
                <a:off x="1041513" y="4728978"/>
                <a:ext cx="1049700" cy="1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D4FFB8"/>
                    </a:solidFill>
                    <a:latin typeface="Urbanist"/>
                    <a:ea typeface="Urbanist"/>
                    <a:cs typeface="Urbanist"/>
                    <a:sym typeface="Urbanist"/>
                  </a:rPr>
                  <a:t>POWERED BY:</a:t>
                </a:r>
                <a:endParaRPr sz="700">
                  <a:solidFill>
                    <a:srgbClr val="D4FFB8"/>
                  </a:solidFill>
                  <a:latin typeface="Urbanist"/>
                  <a:ea typeface="Urbanist"/>
                  <a:cs typeface="Urbanist"/>
                  <a:sym typeface="Urbanist"/>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2" name="Shape 72"/>
        <p:cNvGrpSpPr/>
        <p:nvPr/>
      </p:nvGrpSpPr>
      <p:grpSpPr>
        <a:xfrm>
          <a:off x="0" y="0"/>
          <a:ext cx="0" cy="0"/>
          <a:chOff x="0" y="0"/>
          <a:chExt cx="0" cy="0"/>
        </a:xfrm>
      </p:grpSpPr>
      <p:sp>
        <p:nvSpPr>
          <p:cNvPr id="73" name="Google Shape;73;p12"/>
          <p:cNvSpPr/>
          <p:nvPr/>
        </p:nvSpPr>
        <p:spPr>
          <a:xfrm>
            <a:off x="4572000" y="-125"/>
            <a:ext cx="4572000" cy="5143500"/>
          </a:xfrm>
          <a:prstGeom prst="rect">
            <a:avLst/>
          </a:prstGeom>
          <a:solidFill>
            <a:srgbClr val="FBD8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5" name="Google Shape;75;p1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6" name="Google Shape;76;p1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7" name="Google Shape;7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2"/>
          <p:cNvPicPr preferRelativeResize="0"/>
          <p:nvPr/>
        </p:nvPicPr>
        <p:blipFill>
          <a:blip r:embed="rId2">
            <a:alphaModFix/>
          </a:blip>
          <a:stretch>
            <a:fillRect/>
          </a:stretch>
        </p:blipFill>
        <p:spPr>
          <a:xfrm>
            <a:off x="433250" y="4728951"/>
            <a:ext cx="3485998" cy="262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79" name="Shape 79"/>
        <p:cNvGrpSpPr/>
        <p:nvPr/>
      </p:nvGrpSpPr>
      <p:grpSpPr>
        <a:xfrm>
          <a:off x="0" y="0"/>
          <a:ext cx="0" cy="0"/>
          <a:chOff x="0" y="0"/>
          <a:chExt cx="0" cy="0"/>
        </a:xfrm>
      </p:grpSpPr>
      <p:sp>
        <p:nvSpPr>
          <p:cNvPr id="80" name="Google Shape;80;p1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1" name="Google Shape;81;p1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2" name="Google Shape;8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3" name="Google Shape;83;p13"/>
          <p:cNvPicPr preferRelativeResize="0"/>
          <p:nvPr/>
        </p:nvPicPr>
        <p:blipFill>
          <a:blip r:embed="rId2">
            <a:alphaModFix/>
          </a:blip>
          <a:stretch>
            <a:fillRect/>
          </a:stretch>
        </p:blipFill>
        <p:spPr>
          <a:xfrm>
            <a:off x="433250" y="4728951"/>
            <a:ext cx="3485998" cy="262125"/>
          </a:xfrm>
          <a:prstGeom prst="rect">
            <a:avLst/>
          </a:prstGeom>
          <a:noFill/>
          <a:ln>
            <a:noFill/>
          </a:ln>
        </p:spPr>
      </p:pic>
      <p:sp>
        <p:nvSpPr>
          <p:cNvPr id="84" name="Google Shape;84;p13"/>
          <p:cNvSpPr/>
          <p:nvPr>
            <p:ph idx="2" type="pic"/>
          </p:nvPr>
        </p:nvSpPr>
        <p:spPr>
          <a:xfrm>
            <a:off x="4597650" y="9150"/>
            <a:ext cx="45465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bg>
      <p:bgPr>
        <a:solidFill>
          <a:srgbClr val="015659"/>
        </a:solidFill>
      </p:bgPr>
    </p:bg>
    <p:spTree>
      <p:nvGrpSpPr>
        <p:cNvPr id="85" name="Shape 85"/>
        <p:cNvGrpSpPr/>
        <p:nvPr/>
      </p:nvGrpSpPr>
      <p:grpSpPr>
        <a:xfrm>
          <a:off x="0" y="0"/>
          <a:ext cx="0" cy="0"/>
          <a:chOff x="0" y="0"/>
          <a:chExt cx="0" cy="0"/>
        </a:xfrm>
      </p:grpSpPr>
      <p:sp>
        <p:nvSpPr>
          <p:cNvPr id="86" name="Google Shape;86;p1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4200"/>
              <a:buNone/>
              <a:defRPr sz="42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7" name="Google Shape;87;p1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4"/>
          <p:cNvSpPr/>
          <p:nvPr>
            <p:ph idx="2" type="pic"/>
          </p:nvPr>
        </p:nvSpPr>
        <p:spPr>
          <a:xfrm>
            <a:off x="4570175" y="9150"/>
            <a:ext cx="4574100" cy="5143500"/>
          </a:xfrm>
          <a:prstGeom prst="rect">
            <a:avLst/>
          </a:prstGeom>
          <a:noFill/>
          <a:ln>
            <a:noFill/>
          </a:ln>
        </p:spPr>
      </p:sp>
      <p:grpSp>
        <p:nvGrpSpPr>
          <p:cNvPr id="90" name="Google Shape;90;p14"/>
          <p:cNvGrpSpPr/>
          <p:nvPr/>
        </p:nvGrpSpPr>
        <p:grpSpPr>
          <a:xfrm>
            <a:off x="311700" y="4586625"/>
            <a:ext cx="4048513" cy="393599"/>
            <a:chOff x="311700" y="4663250"/>
            <a:chExt cx="4048513" cy="393599"/>
          </a:xfrm>
        </p:grpSpPr>
        <p:pic>
          <p:nvPicPr>
            <p:cNvPr id="91" name="Google Shape;91;p14"/>
            <p:cNvPicPr preferRelativeResize="0"/>
            <p:nvPr/>
          </p:nvPicPr>
          <p:blipFill rotWithShape="1">
            <a:blip r:embed="rId2">
              <a:alphaModFix/>
            </a:blip>
            <a:srcRect b="0" l="0" r="-8849" t="0"/>
            <a:stretch/>
          </p:blipFill>
          <p:spPr>
            <a:xfrm>
              <a:off x="311700" y="4663250"/>
              <a:ext cx="762301" cy="393599"/>
            </a:xfrm>
            <a:prstGeom prst="rect">
              <a:avLst/>
            </a:prstGeom>
            <a:noFill/>
            <a:ln>
              <a:noFill/>
            </a:ln>
          </p:spPr>
        </p:pic>
        <p:grpSp>
          <p:nvGrpSpPr>
            <p:cNvPr id="92" name="Google Shape;92;p14"/>
            <p:cNvGrpSpPr/>
            <p:nvPr/>
          </p:nvGrpSpPr>
          <p:grpSpPr>
            <a:xfrm>
              <a:off x="1117724" y="4742925"/>
              <a:ext cx="3242490" cy="234197"/>
              <a:chOff x="1041513" y="4728978"/>
              <a:chExt cx="4464394" cy="322407"/>
            </a:xfrm>
          </p:grpSpPr>
          <p:pic>
            <p:nvPicPr>
              <p:cNvPr id="93" name="Google Shape;93;p14"/>
              <p:cNvPicPr preferRelativeResize="0"/>
              <p:nvPr/>
            </p:nvPicPr>
            <p:blipFill rotWithShape="1">
              <a:blip r:embed="rId3">
                <a:alphaModFix/>
              </a:blip>
              <a:srcRect b="8819" l="0" r="0" t="8828"/>
              <a:stretch/>
            </p:blipFill>
            <p:spPr>
              <a:xfrm>
                <a:off x="2019909" y="4789260"/>
                <a:ext cx="3485998" cy="262125"/>
              </a:xfrm>
              <a:prstGeom prst="rect">
                <a:avLst/>
              </a:prstGeom>
              <a:noFill/>
              <a:ln>
                <a:noFill/>
              </a:ln>
            </p:spPr>
          </p:pic>
          <p:sp>
            <p:nvSpPr>
              <p:cNvPr id="94" name="Google Shape;94;p14"/>
              <p:cNvSpPr txBox="1"/>
              <p:nvPr/>
            </p:nvSpPr>
            <p:spPr>
              <a:xfrm>
                <a:off x="1041513" y="4728978"/>
                <a:ext cx="1049700" cy="1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D4FFB8"/>
                    </a:solidFill>
                    <a:latin typeface="Urbanist"/>
                    <a:ea typeface="Urbanist"/>
                    <a:cs typeface="Urbanist"/>
                    <a:sym typeface="Urbanist"/>
                  </a:rPr>
                  <a:t>POWERED BY:</a:t>
                </a:r>
                <a:endParaRPr sz="700">
                  <a:solidFill>
                    <a:srgbClr val="D4FFB8"/>
                  </a:solidFill>
                  <a:latin typeface="Urbanist"/>
                  <a:ea typeface="Urbanist"/>
                  <a:cs typeface="Urbanist"/>
                  <a:sym typeface="Urbanist"/>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15"/>
          <p:cNvSpPr txBox="1"/>
          <p:nvPr>
            <p:ph idx="1" type="body"/>
          </p:nvPr>
        </p:nvSpPr>
        <p:spPr>
          <a:xfrm>
            <a:off x="311700" y="3800100"/>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7" name="Google Shape;9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8" name="Google Shape;98;p15"/>
          <p:cNvPicPr preferRelativeResize="0"/>
          <p:nvPr/>
        </p:nvPicPr>
        <p:blipFill>
          <a:blip r:embed="rId2">
            <a:alphaModFix/>
          </a:blip>
          <a:stretch>
            <a:fillRect/>
          </a:stretch>
        </p:blipFill>
        <p:spPr>
          <a:xfrm>
            <a:off x="2825825" y="-1950950"/>
            <a:ext cx="7600148" cy="7577898"/>
          </a:xfrm>
          <a:prstGeom prst="rect">
            <a:avLst/>
          </a:prstGeom>
          <a:noFill/>
          <a:ln>
            <a:noFill/>
          </a:ln>
        </p:spPr>
      </p:pic>
      <p:pic>
        <p:nvPicPr>
          <p:cNvPr id="99" name="Google Shape;99;p15"/>
          <p:cNvPicPr preferRelativeResize="0"/>
          <p:nvPr/>
        </p:nvPicPr>
        <p:blipFill>
          <a:blip r:embed="rId3">
            <a:alphaModFix/>
          </a:blip>
          <a:stretch>
            <a:fillRect/>
          </a:stretch>
        </p:blipFill>
        <p:spPr>
          <a:xfrm>
            <a:off x="433250" y="4728951"/>
            <a:ext cx="3485998" cy="262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0" name="Shape 100"/>
        <p:cNvGrpSpPr/>
        <p:nvPr/>
      </p:nvGrpSpPr>
      <p:grpSpPr>
        <a:xfrm>
          <a:off x="0" y="0"/>
          <a:ext cx="0" cy="0"/>
          <a:chOff x="0" y="0"/>
          <a:chExt cx="0" cy="0"/>
        </a:xfrm>
      </p:grpSpPr>
      <p:sp>
        <p:nvSpPr>
          <p:cNvPr id="101" name="Google Shape;101;p16"/>
          <p:cNvSpPr txBox="1"/>
          <p:nvPr>
            <p:ph hasCustomPrompt="1" type="title"/>
          </p:nvPr>
        </p:nvSpPr>
        <p:spPr>
          <a:xfrm>
            <a:off x="311700" y="228600"/>
            <a:ext cx="3631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 name="Google Shape;102;p16"/>
          <p:cNvSpPr txBox="1"/>
          <p:nvPr>
            <p:ph idx="1" type="body"/>
          </p:nvPr>
        </p:nvSpPr>
        <p:spPr>
          <a:xfrm>
            <a:off x="0" y="2091525"/>
            <a:ext cx="33609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3" name="Google Shape;103;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4" name="Google Shape;104;p16"/>
          <p:cNvSpPr txBox="1"/>
          <p:nvPr>
            <p:ph hasCustomPrompt="1" idx="2" type="title"/>
          </p:nvPr>
        </p:nvSpPr>
        <p:spPr>
          <a:xfrm>
            <a:off x="4540750" y="228600"/>
            <a:ext cx="36312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BD87D"/>
              </a:buClr>
              <a:buSzPts val="12000"/>
              <a:buNone/>
              <a:defRPr sz="12000">
                <a:solidFill>
                  <a:srgbClr val="FBD87D"/>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pic>
        <p:nvPicPr>
          <p:cNvPr id="105" name="Google Shape;105;p16"/>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106" name="Google Shape;106;p16"/>
          <p:cNvPicPr preferRelativeResize="0"/>
          <p:nvPr/>
        </p:nvPicPr>
        <p:blipFill>
          <a:blip r:embed="rId3">
            <a:alphaModFix/>
          </a:blip>
          <a:stretch>
            <a:fillRect/>
          </a:stretch>
        </p:blipFill>
        <p:spPr>
          <a:xfrm>
            <a:off x="5149950" y="4728951"/>
            <a:ext cx="3485998" cy="2621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17"/>
          <p:cNvSpPr txBox="1"/>
          <p:nvPr>
            <p:ph hasCustomPrompt="1" type="title"/>
          </p:nvPr>
        </p:nvSpPr>
        <p:spPr>
          <a:xfrm>
            <a:off x="311700" y="-1312"/>
            <a:ext cx="3631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1300"/>
              <a:buNone/>
              <a:defRPr sz="11300"/>
            </a:lvl1pPr>
            <a:lvl2pPr lvl="1" algn="ctr">
              <a:spcBef>
                <a:spcPts val="0"/>
              </a:spcBef>
              <a:spcAft>
                <a:spcPts val="0"/>
              </a:spcAft>
              <a:buSzPts val="11300"/>
              <a:buNone/>
              <a:defRPr sz="11300"/>
            </a:lvl2pPr>
            <a:lvl3pPr lvl="2" algn="ctr">
              <a:spcBef>
                <a:spcPts val="0"/>
              </a:spcBef>
              <a:spcAft>
                <a:spcPts val="0"/>
              </a:spcAft>
              <a:buSzPts val="11300"/>
              <a:buNone/>
              <a:defRPr sz="11300"/>
            </a:lvl3pPr>
            <a:lvl4pPr lvl="3" algn="ctr">
              <a:spcBef>
                <a:spcPts val="0"/>
              </a:spcBef>
              <a:spcAft>
                <a:spcPts val="0"/>
              </a:spcAft>
              <a:buSzPts val="11300"/>
              <a:buNone/>
              <a:defRPr sz="11300"/>
            </a:lvl4pPr>
            <a:lvl5pPr lvl="4" algn="ctr">
              <a:spcBef>
                <a:spcPts val="0"/>
              </a:spcBef>
              <a:spcAft>
                <a:spcPts val="0"/>
              </a:spcAft>
              <a:buSzPts val="11300"/>
              <a:buNone/>
              <a:defRPr sz="11300"/>
            </a:lvl5pPr>
            <a:lvl6pPr lvl="5" algn="ctr">
              <a:spcBef>
                <a:spcPts val="0"/>
              </a:spcBef>
              <a:spcAft>
                <a:spcPts val="0"/>
              </a:spcAft>
              <a:buSzPts val="11300"/>
              <a:buNone/>
              <a:defRPr sz="11300"/>
            </a:lvl6pPr>
            <a:lvl7pPr lvl="6" algn="ctr">
              <a:spcBef>
                <a:spcPts val="0"/>
              </a:spcBef>
              <a:spcAft>
                <a:spcPts val="0"/>
              </a:spcAft>
              <a:buSzPts val="11300"/>
              <a:buNone/>
              <a:defRPr sz="11300"/>
            </a:lvl7pPr>
            <a:lvl8pPr lvl="7" algn="ctr">
              <a:spcBef>
                <a:spcPts val="0"/>
              </a:spcBef>
              <a:spcAft>
                <a:spcPts val="0"/>
              </a:spcAft>
              <a:buSzPts val="11300"/>
              <a:buNone/>
              <a:defRPr sz="11300"/>
            </a:lvl8pPr>
            <a:lvl9pPr lvl="8" algn="ctr">
              <a:spcBef>
                <a:spcPts val="0"/>
              </a:spcBef>
              <a:spcAft>
                <a:spcPts val="0"/>
              </a:spcAft>
              <a:buSzPts val="11300"/>
              <a:buNone/>
              <a:defRPr sz="11300"/>
            </a:lvl9pPr>
          </a:lstStyle>
          <a:p>
            <a:r>
              <a:t>xx%</a:t>
            </a:r>
          </a:p>
        </p:txBody>
      </p:sp>
      <p:sp>
        <p:nvSpPr>
          <p:cNvPr id="109" name="Google Shape;109;p17"/>
          <p:cNvSpPr txBox="1"/>
          <p:nvPr>
            <p:ph idx="1" type="body"/>
          </p:nvPr>
        </p:nvSpPr>
        <p:spPr>
          <a:xfrm>
            <a:off x="4254950" y="2044913"/>
            <a:ext cx="4531500" cy="2232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10" name="Google Shape;11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1" name="Google Shape;111;p17"/>
          <p:cNvSpPr txBox="1"/>
          <p:nvPr>
            <p:ph hasCustomPrompt="1" idx="2" type="title"/>
          </p:nvPr>
        </p:nvSpPr>
        <p:spPr>
          <a:xfrm>
            <a:off x="4916250" y="-1300"/>
            <a:ext cx="3631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BD87D"/>
              </a:buClr>
              <a:buSzPts val="11300"/>
              <a:buNone/>
              <a:defRPr sz="11300">
                <a:solidFill>
                  <a:srgbClr val="FBD87D"/>
                </a:solidFill>
              </a:defRPr>
            </a:lvl1pPr>
            <a:lvl2pPr lvl="1" algn="ctr">
              <a:spcBef>
                <a:spcPts val="0"/>
              </a:spcBef>
              <a:spcAft>
                <a:spcPts val="0"/>
              </a:spcAft>
              <a:buSzPts val="11300"/>
              <a:buNone/>
              <a:defRPr sz="11300"/>
            </a:lvl2pPr>
            <a:lvl3pPr lvl="2" algn="ctr">
              <a:spcBef>
                <a:spcPts val="0"/>
              </a:spcBef>
              <a:spcAft>
                <a:spcPts val="0"/>
              </a:spcAft>
              <a:buSzPts val="11300"/>
              <a:buNone/>
              <a:defRPr sz="11300"/>
            </a:lvl3pPr>
            <a:lvl4pPr lvl="3" algn="ctr">
              <a:spcBef>
                <a:spcPts val="0"/>
              </a:spcBef>
              <a:spcAft>
                <a:spcPts val="0"/>
              </a:spcAft>
              <a:buSzPts val="11300"/>
              <a:buNone/>
              <a:defRPr sz="11300"/>
            </a:lvl4pPr>
            <a:lvl5pPr lvl="4" algn="ctr">
              <a:spcBef>
                <a:spcPts val="0"/>
              </a:spcBef>
              <a:spcAft>
                <a:spcPts val="0"/>
              </a:spcAft>
              <a:buSzPts val="11300"/>
              <a:buNone/>
              <a:defRPr sz="11300"/>
            </a:lvl5pPr>
            <a:lvl6pPr lvl="5" algn="ctr">
              <a:spcBef>
                <a:spcPts val="0"/>
              </a:spcBef>
              <a:spcAft>
                <a:spcPts val="0"/>
              </a:spcAft>
              <a:buSzPts val="11300"/>
              <a:buNone/>
              <a:defRPr sz="11300"/>
            </a:lvl6pPr>
            <a:lvl7pPr lvl="6" algn="ctr">
              <a:spcBef>
                <a:spcPts val="0"/>
              </a:spcBef>
              <a:spcAft>
                <a:spcPts val="0"/>
              </a:spcAft>
              <a:buSzPts val="11300"/>
              <a:buNone/>
              <a:defRPr sz="11300"/>
            </a:lvl7pPr>
            <a:lvl8pPr lvl="7" algn="ctr">
              <a:spcBef>
                <a:spcPts val="0"/>
              </a:spcBef>
              <a:spcAft>
                <a:spcPts val="0"/>
              </a:spcAft>
              <a:buSzPts val="11300"/>
              <a:buNone/>
              <a:defRPr sz="11300"/>
            </a:lvl8pPr>
            <a:lvl9pPr lvl="8" algn="ctr">
              <a:spcBef>
                <a:spcPts val="0"/>
              </a:spcBef>
              <a:spcAft>
                <a:spcPts val="0"/>
              </a:spcAft>
              <a:buSzPts val="11300"/>
              <a:buNone/>
              <a:defRPr sz="11300"/>
            </a:lvl9pPr>
          </a:lstStyle>
          <a:p>
            <a:r>
              <a:t>xx%</a:t>
            </a:r>
          </a:p>
        </p:txBody>
      </p:sp>
      <p:grpSp>
        <p:nvGrpSpPr>
          <p:cNvPr id="112" name="Google Shape;112;p17"/>
          <p:cNvGrpSpPr/>
          <p:nvPr/>
        </p:nvGrpSpPr>
        <p:grpSpPr>
          <a:xfrm>
            <a:off x="311700" y="4586625"/>
            <a:ext cx="4048513" cy="393599"/>
            <a:chOff x="311700" y="4663250"/>
            <a:chExt cx="4048513" cy="393599"/>
          </a:xfrm>
        </p:grpSpPr>
        <p:pic>
          <p:nvPicPr>
            <p:cNvPr id="113" name="Google Shape;113;p17"/>
            <p:cNvPicPr preferRelativeResize="0"/>
            <p:nvPr/>
          </p:nvPicPr>
          <p:blipFill rotWithShape="1">
            <a:blip r:embed="rId3">
              <a:alphaModFix/>
            </a:blip>
            <a:srcRect b="0" l="0" r="-8849" t="0"/>
            <a:stretch/>
          </p:blipFill>
          <p:spPr>
            <a:xfrm>
              <a:off x="311700" y="4663250"/>
              <a:ext cx="762301" cy="393599"/>
            </a:xfrm>
            <a:prstGeom prst="rect">
              <a:avLst/>
            </a:prstGeom>
            <a:noFill/>
            <a:ln>
              <a:noFill/>
            </a:ln>
          </p:spPr>
        </p:pic>
        <p:grpSp>
          <p:nvGrpSpPr>
            <p:cNvPr id="114" name="Google Shape;114;p17"/>
            <p:cNvGrpSpPr/>
            <p:nvPr/>
          </p:nvGrpSpPr>
          <p:grpSpPr>
            <a:xfrm>
              <a:off x="1117724" y="4742925"/>
              <a:ext cx="3242490" cy="234197"/>
              <a:chOff x="1041513" y="4728978"/>
              <a:chExt cx="4464394" cy="322407"/>
            </a:xfrm>
          </p:grpSpPr>
          <p:pic>
            <p:nvPicPr>
              <p:cNvPr id="115" name="Google Shape;115;p17"/>
              <p:cNvPicPr preferRelativeResize="0"/>
              <p:nvPr/>
            </p:nvPicPr>
            <p:blipFill rotWithShape="1">
              <a:blip r:embed="rId4">
                <a:alphaModFix/>
              </a:blip>
              <a:srcRect b="8819" l="0" r="0" t="8828"/>
              <a:stretch/>
            </p:blipFill>
            <p:spPr>
              <a:xfrm>
                <a:off x="2019909" y="4789260"/>
                <a:ext cx="3485998" cy="262125"/>
              </a:xfrm>
              <a:prstGeom prst="rect">
                <a:avLst/>
              </a:prstGeom>
              <a:noFill/>
              <a:ln>
                <a:noFill/>
              </a:ln>
            </p:spPr>
          </p:pic>
          <p:sp>
            <p:nvSpPr>
              <p:cNvPr id="116" name="Google Shape;116;p17"/>
              <p:cNvSpPr txBox="1"/>
              <p:nvPr/>
            </p:nvSpPr>
            <p:spPr>
              <a:xfrm>
                <a:off x="1041513" y="4728978"/>
                <a:ext cx="1049700" cy="1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D4FFB8"/>
                    </a:solidFill>
                    <a:latin typeface="Urbanist"/>
                    <a:ea typeface="Urbanist"/>
                    <a:cs typeface="Urbanist"/>
                    <a:sym typeface="Urbanist"/>
                  </a:rPr>
                  <a:t>POWERED BY:</a:t>
                </a:r>
                <a:endParaRPr sz="700">
                  <a:solidFill>
                    <a:srgbClr val="D4FFB8"/>
                  </a:solidFill>
                  <a:latin typeface="Urbanist"/>
                  <a:ea typeface="Urbanist"/>
                  <a:cs typeface="Urbanist"/>
                  <a:sym typeface="Urbanist"/>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015659"/>
        </a:solidFill>
      </p:bgPr>
    </p:bg>
    <p:spTree>
      <p:nvGrpSpPr>
        <p:cNvPr id="117" name="Shape 117"/>
        <p:cNvGrpSpPr/>
        <p:nvPr/>
      </p:nvGrpSpPr>
      <p:grpSpPr>
        <a:xfrm>
          <a:off x="0" y="0"/>
          <a:ext cx="0" cy="0"/>
          <a:chOff x="0" y="0"/>
          <a:chExt cx="0" cy="0"/>
        </a:xfrm>
      </p:grpSpPr>
      <p:sp>
        <p:nvSpPr>
          <p:cNvPr id="118" name="Google Shape;11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19" name="Google Shape;119;p18"/>
          <p:cNvPicPr preferRelativeResize="0"/>
          <p:nvPr/>
        </p:nvPicPr>
        <p:blipFill rotWithShape="1">
          <a:blip r:embed="rId2">
            <a:alphaModFix/>
          </a:blip>
          <a:srcRect b="6794" l="19920" r="-898" t="25330"/>
          <a:stretch/>
        </p:blipFill>
        <p:spPr>
          <a:xfrm>
            <a:off x="0" y="0"/>
            <a:ext cx="6154624" cy="5143502"/>
          </a:xfrm>
          <a:prstGeom prst="rect">
            <a:avLst/>
          </a:prstGeom>
          <a:noFill/>
          <a:ln>
            <a:noFill/>
          </a:ln>
        </p:spPr>
      </p:pic>
      <p:grpSp>
        <p:nvGrpSpPr>
          <p:cNvPr id="120" name="Google Shape;120;p18"/>
          <p:cNvGrpSpPr/>
          <p:nvPr/>
        </p:nvGrpSpPr>
        <p:grpSpPr>
          <a:xfrm>
            <a:off x="4682400" y="4586625"/>
            <a:ext cx="4048513" cy="393599"/>
            <a:chOff x="311700" y="4663250"/>
            <a:chExt cx="4048513" cy="393599"/>
          </a:xfrm>
        </p:grpSpPr>
        <p:pic>
          <p:nvPicPr>
            <p:cNvPr id="121" name="Google Shape;121;p18"/>
            <p:cNvPicPr preferRelativeResize="0"/>
            <p:nvPr/>
          </p:nvPicPr>
          <p:blipFill rotWithShape="1">
            <a:blip r:embed="rId3">
              <a:alphaModFix/>
            </a:blip>
            <a:srcRect b="0" l="0" r="-8849" t="0"/>
            <a:stretch/>
          </p:blipFill>
          <p:spPr>
            <a:xfrm>
              <a:off x="311700" y="4663250"/>
              <a:ext cx="762301" cy="393599"/>
            </a:xfrm>
            <a:prstGeom prst="rect">
              <a:avLst/>
            </a:prstGeom>
            <a:noFill/>
            <a:ln>
              <a:noFill/>
            </a:ln>
          </p:spPr>
        </p:pic>
        <p:grpSp>
          <p:nvGrpSpPr>
            <p:cNvPr id="122" name="Google Shape;122;p18"/>
            <p:cNvGrpSpPr/>
            <p:nvPr/>
          </p:nvGrpSpPr>
          <p:grpSpPr>
            <a:xfrm>
              <a:off x="1117724" y="4742925"/>
              <a:ext cx="3242490" cy="234197"/>
              <a:chOff x="1041513" y="4728978"/>
              <a:chExt cx="4464394" cy="322407"/>
            </a:xfrm>
          </p:grpSpPr>
          <p:pic>
            <p:nvPicPr>
              <p:cNvPr id="123" name="Google Shape;123;p18"/>
              <p:cNvPicPr preferRelativeResize="0"/>
              <p:nvPr/>
            </p:nvPicPr>
            <p:blipFill rotWithShape="1">
              <a:blip r:embed="rId4">
                <a:alphaModFix/>
              </a:blip>
              <a:srcRect b="8819" l="0" r="0" t="8828"/>
              <a:stretch/>
            </p:blipFill>
            <p:spPr>
              <a:xfrm>
                <a:off x="2019909" y="4789260"/>
                <a:ext cx="3485998" cy="262125"/>
              </a:xfrm>
              <a:prstGeom prst="rect">
                <a:avLst/>
              </a:prstGeom>
              <a:noFill/>
              <a:ln>
                <a:noFill/>
              </a:ln>
            </p:spPr>
          </p:pic>
          <p:sp>
            <p:nvSpPr>
              <p:cNvPr id="124" name="Google Shape;124;p18"/>
              <p:cNvSpPr txBox="1"/>
              <p:nvPr/>
            </p:nvSpPr>
            <p:spPr>
              <a:xfrm>
                <a:off x="1041513" y="4728978"/>
                <a:ext cx="1049700" cy="1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D4FFB8"/>
                    </a:solidFill>
                    <a:latin typeface="Urbanist"/>
                    <a:ea typeface="Urbanist"/>
                    <a:cs typeface="Urbanist"/>
                    <a:sym typeface="Urbanist"/>
                  </a:rPr>
                  <a:t>POWERED BY:</a:t>
                </a:r>
                <a:endParaRPr sz="700">
                  <a:solidFill>
                    <a:srgbClr val="D4FFB8"/>
                  </a:solidFill>
                  <a:latin typeface="Urbanist"/>
                  <a:ea typeface="Urbanist"/>
                  <a:cs typeface="Urbanist"/>
                  <a:sym typeface="Urbanist"/>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1_Blank 1">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19"/>
          <p:cNvSpPr/>
          <p:nvPr/>
        </p:nvSpPr>
        <p:spPr>
          <a:xfrm>
            <a:off x="7926705" y="4440556"/>
            <a:ext cx="1095000" cy="615600"/>
          </a:xfrm>
          <a:prstGeom prst="rect">
            <a:avLst/>
          </a:prstGeom>
          <a:solidFill>
            <a:srgbClr val="FFFFFF"/>
          </a:solidFill>
          <a:ln>
            <a:noFill/>
          </a:ln>
        </p:spPr>
      </p:sp>
      <p:sp>
        <p:nvSpPr>
          <p:cNvPr id="127" name="Google Shape;127;p19"/>
          <p:cNvSpPr txBox="1"/>
          <p:nvPr>
            <p:ph type="title"/>
          </p:nvPr>
        </p:nvSpPr>
        <p:spPr>
          <a:xfrm>
            <a:off x="482278" y="712286"/>
            <a:ext cx="4803900" cy="572700"/>
          </a:xfrm>
          <a:prstGeom prst="rect">
            <a:avLst/>
          </a:prstGeom>
          <a:noFill/>
          <a:ln>
            <a:noFill/>
          </a:ln>
        </p:spPr>
        <p:txBody>
          <a:bodyPr anchorCtr="0" anchor="t" bIns="68575" lIns="68575" spcFirstLastPara="1" rIns="68575" wrap="square" tIns="68575">
            <a:noAutofit/>
          </a:bodyPr>
          <a:lstStyle>
            <a:lvl1pPr lvl="0" algn="l">
              <a:lnSpc>
                <a:spcPct val="100000"/>
              </a:lnSpc>
              <a:spcBef>
                <a:spcPts val="0"/>
              </a:spcBef>
              <a:spcAft>
                <a:spcPts val="0"/>
              </a:spcAft>
              <a:buSzPts val="2100"/>
              <a:buNone/>
              <a:defRPr b="1" i="0" sz="4100">
                <a:solidFill>
                  <a:srgbClr val="005153"/>
                </a:solidFill>
                <a:latin typeface="Urbanist Black"/>
                <a:ea typeface="Urbanist Black"/>
                <a:cs typeface="Urbanist Black"/>
                <a:sym typeface="Urbanist Black"/>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28" name="Google Shape;128;p19"/>
          <p:cNvSpPr txBox="1"/>
          <p:nvPr>
            <p:ph idx="1" type="body"/>
          </p:nvPr>
        </p:nvSpPr>
        <p:spPr>
          <a:xfrm>
            <a:off x="482277" y="1419735"/>
            <a:ext cx="4803900" cy="2866500"/>
          </a:xfrm>
          <a:prstGeom prst="rect">
            <a:avLst/>
          </a:prstGeom>
          <a:noFill/>
          <a:ln>
            <a:noFill/>
          </a:ln>
        </p:spPr>
        <p:txBody>
          <a:bodyPr anchorCtr="0" anchor="t" bIns="68575" lIns="68575" spcFirstLastPara="1" rIns="68575" wrap="square" tIns="68575">
            <a:normAutofit/>
          </a:bodyPr>
          <a:lstStyle>
            <a:lvl1pPr indent="-228600" lvl="0" marL="457200" algn="l">
              <a:lnSpc>
                <a:spcPct val="115000"/>
              </a:lnSpc>
              <a:spcBef>
                <a:spcPts val="0"/>
              </a:spcBef>
              <a:spcAft>
                <a:spcPts val="0"/>
              </a:spcAft>
              <a:buSzPts val="1100"/>
              <a:buNone/>
              <a:defRPr sz="2100">
                <a:solidFill>
                  <a:srgbClr val="005153"/>
                </a:solidFill>
                <a:latin typeface="Urbanist Medium"/>
                <a:ea typeface="Urbanist Medium"/>
                <a:cs typeface="Urbanist Medium"/>
                <a:sym typeface="Urbanist Medium"/>
              </a:defRPr>
            </a:lvl1pPr>
            <a:lvl2pPr indent="-285750" lvl="1" marL="914400" algn="l">
              <a:lnSpc>
                <a:spcPct val="115000"/>
              </a:lnSpc>
              <a:spcBef>
                <a:spcPts val="0"/>
              </a:spcBef>
              <a:spcAft>
                <a:spcPts val="0"/>
              </a:spcAft>
              <a:buSzPts val="900"/>
              <a:buChar char="○"/>
              <a:defRPr sz="1200"/>
            </a:lvl2pPr>
            <a:lvl3pPr indent="-285750" lvl="2" marL="1371600" algn="l">
              <a:lnSpc>
                <a:spcPct val="115000"/>
              </a:lnSpc>
              <a:spcBef>
                <a:spcPts val="0"/>
              </a:spcBef>
              <a:spcAft>
                <a:spcPts val="0"/>
              </a:spcAft>
              <a:buSzPts val="900"/>
              <a:buChar char="■"/>
              <a:defRPr sz="1200"/>
            </a:lvl3pPr>
            <a:lvl4pPr indent="-285750" lvl="3" marL="1828800" algn="l">
              <a:lnSpc>
                <a:spcPct val="115000"/>
              </a:lnSpc>
              <a:spcBef>
                <a:spcPts val="0"/>
              </a:spcBef>
              <a:spcAft>
                <a:spcPts val="0"/>
              </a:spcAft>
              <a:buSzPts val="900"/>
              <a:buChar char="●"/>
              <a:defRPr sz="1200"/>
            </a:lvl4pPr>
            <a:lvl5pPr indent="-285750" lvl="4" marL="2286000" algn="l">
              <a:lnSpc>
                <a:spcPct val="115000"/>
              </a:lnSpc>
              <a:spcBef>
                <a:spcPts val="0"/>
              </a:spcBef>
              <a:spcAft>
                <a:spcPts val="0"/>
              </a:spcAft>
              <a:buSzPts val="900"/>
              <a:buChar char="○"/>
              <a:defRPr sz="1200"/>
            </a:lvl5pPr>
            <a:lvl6pPr indent="-285750" lvl="5" marL="2743200" algn="l">
              <a:lnSpc>
                <a:spcPct val="115000"/>
              </a:lnSpc>
              <a:spcBef>
                <a:spcPts val="0"/>
              </a:spcBef>
              <a:spcAft>
                <a:spcPts val="0"/>
              </a:spcAft>
              <a:buSzPts val="900"/>
              <a:buChar char="■"/>
              <a:defRPr sz="1200"/>
            </a:lvl6pPr>
            <a:lvl7pPr indent="-285750" lvl="6" marL="3200400" algn="l">
              <a:lnSpc>
                <a:spcPct val="115000"/>
              </a:lnSpc>
              <a:spcBef>
                <a:spcPts val="0"/>
              </a:spcBef>
              <a:spcAft>
                <a:spcPts val="0"/>
              </a:spcAft>
              <a:buSzPts val="900"/>
              <a:buChar char="●"/>
              <a:defRPr sz="1200"/>
            </a:lvl7pPr>
            <a:lvl8pPr indent="-285750" lvl="7" marL="3657600" algn="l">
              <a:lnSpc>
                <a:spcPct val="115000"/>
              </a:lnSpc>
              <a:spcBef>
                <a:spcPts val="0"/>
              </a:spcBef>
              <a:spcAft>
                <a:spcPts val="0"/>
              </a:spcAft>
              <a:buSzPts val="900"/>
              <a:buChar char="○"/>
              <a:defRPr sz="1200"/>
            </a:lvl8pPr>
            <a:lvl9pPr indent="-285750" lvl="8" marL="4114800" algn="l">
              <a:lnSpc>
                <a:spcPct val="115000"/>
              </a:lnSpc>
              <a:spcBef>
                <a:spcPts val="0"/>
              </a:spcBef>
              <a:spcAft>
                <a:spcPts val="0"/>
              </a:spcAft>
              <a:buSzPts val="900"/>
              <a:buChar char="■"/>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29" name="Shape 129"/>
        <p:cNvGrpSpPr/>
        <p:nvPr/>
      </p:nvGrpSpPr>
      <p:grpSpPr>
        <a:xfrm>
          <a:off x="0" y="0"/>
          <a:ext cx="0" cy="0"/>
          <a:chOff x="0" y="0"/>
          <a:chExt cx="0" cy="0"/>
        </a:xfrm>
      </p:grpSpPr>
      <p:pic>
        <p:nvPicPr>
          <p:cNvPr id="130" name="Google Shape;130;p20"/>
          <p:cNvPicPr preferRelativeResize="0"/>
          <p:nvPr/>
        </p:nvPicPr>
        <p:blipFill rotWithShape="1">
          <a:blip r:embed="rId2">
            <a:alphaModFix/>
          </a:blip>
          <a:srcRect b="0" l="23388" r="23394" t="0"/>
          <a:stretch/>
        </p:blipFill>
        <p:spPr>
          <a:xfrm>
            <a:off x="0" y="403411"/>
            <a:ext cx="4074458" cy="4306421"/>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015659"/>
        </a:solidFill>
      </p:bgPr>
    </p:bg>
    <p:spTree>
      <p:nvGrpSpPr>
        <p:cNvPr id="14" name="Shape 14"/>
        <p:cNvGrpSpPr/>
        <p:nvPr/>
      </p:nvGrpSpPr>
      <p:grpSpPr>
        <a:xfrm>
          <a:off x="0" y="0"/>
          <a:ext cx="0" cy="0"/>
          <a:chOff x="0" y="0"/>
          <a:chExt cx="0" cy="0"/>
        </a:xfrm>
      </p:grpSpPr>
      <p:sp>
        <p:nvSpPr>
          <p:cNvPr id="15" name="Google Shape;15;p3"/>
          <p:cNvSpPr txBox="1"/>
          <p:nvPr>
            <p:ph type="ctrTitle"/>
          </p:nvPr>
        </p:nvSpPr>
        <p:spPr>
          <a:xfrm>
            <a:off x="366883" y="892025"/>
            <a:ext cx="8520600" cy="2052600"/>
          </a:xfrm>
          <a:prstGeom prst="rect">
            <a:avLst/>
          </a:prstGeom>
        </p:spPr>
        <p:txBody>
          <a:bodyPr anchorCtr="0" anchor="b" bIns="91425" lIns="91425" spcFirstLastPara="1" rIns="91425" wrap="square" tIns="91425">
            <a:normAutofit/>
          </a:bodyPr>
          <a:lstStyle>
            <a:lvl1pPr lvl="0">
              <a:spcBef>
                <a:spcPts val="0"/>
              </a:spcBef>
              <a:spcAft>
                <a:spcPts val="0"/>
              </a:spcAft>
              <a:buClr>
                <a:srgbClr val="FBD87D"/>
              </a:buClr>
              <a:buSzPts val="5200"/>
              <a:buNone/>
              <a:defRPr sz="5200">
                <a:solidFill>
                  <a:srgbClr val="FBD87D"/>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6" name="Google Shape;16;p3"/>
          <p:cNvSpPr txBox="1"/>
          <p:nvPr>
            <p:ph idx="1" type="subTitle"/>
          </p:nvPr>
        </p:nvSpPr>
        <p:spPr>
          <a:xfrm>
            <a:off x="366875" y="3014675"/>
            <a:ext cx="85206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800"/>
              <a:buNone/>
              <a:defRPr b="0" sz="2800">
                <a:solidFill>
                  <a:schemeClr val="lt1"/>
                </a:solidFill>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 name="Google Shape;18;p3"/>
          <p:cNvPicPr preferRelativeResize="0"/>
          <p:nvPr/>
        </p:nvPicPr>
        <p:blipFill>
          <a:blip r:embed="rId2">
            <a:alphaModFix/>
          </a:blip>
          <a:stretch>
            <a:fillRect/>
          </a:stretch>
        </p:blipFill>
        <p:spPr>
          <a:xfrm>
            <a:off x="4392464" y="-1103775"/>
            <a:ext cx="6809656" cy="6789727"/>
          </a:xfrm>
          <a:prstGeom prst="rect">
            <a:avLst/>
          </a:prstGeom>
          <a:noFill/>
          <a:ln>
            <a:noFill/>
          </a:ln>
        </p:spPr>
      </p:pic>
      <p:grpSp>
        <p:nvGrpSpPr>
          <p:cNvPr id="19" name="Google Shape;19;p3"/>
          <p:cNvGrpSpPr/>
          <p:nvPr/>
        </p:nvGrpSpPr>
        <p:grpSpPr>
          <a:xfrm>
            <a:off x="311700" y="4586625"/>
            <a:ext cx="4048513" cy="393599"/>
            <a:chOff x="311700" y="4663250"/>
            <a:chExt cx="4048513" cy="393599"/>
          </a:xfrm>
        </p:grpSpPr>
        <p:pic>
          <p:nvPicPr>
            <p:cNvPr id="20" name="Google Shape;20;p3"/>
            <p:cNvPicPr preferRelativeResize="0"/>
            <p:nvPr/>
          </p:nvPicPr>
          <p:blipFill rotWithShape="1">
            <a:blip r:embed="rId3">
              <a:alphaModFix/>
            </a:blip>
            <a:srcRect b="0" l="0" r="-8849" t="0"/>
            <a:stretch/>
          </p:blipFill>
          <p:spPr>
            <a:xfrm>
              <a:off x="311700" y="4663250"/>
              <a:ext cx="762301" cy="393599"/>
            </a:xfrm>
            <a:prstGeom prst="rect">
              <a:avLst/>
            </a:prstGeom>
            <a:noFill/>
            <a:ln>
              <a:noFill/>
            </a:ln>
          </p:spPr>
        </p:pic>
        <p:grpSp>
          <p:nvGrpSpPr>
            <p:cNvPr id="21" name="Google Shape;21;p3"/>
            <p:cNvGrpSpPr/>
            <p:nvPr/>
          </p:nvGrpSpPr>
          <p:grpSpPr>
            <a:xfrm>
              <a:off x="1117724" y="4742925"/>
              <a:ext cx="3242490" cy="234197"/>
              <a:chOff x="1041513" y="4728978"/>
              <a:chExt cx="4464394" cy="322407"/>
            </a:xfrm>
          </p:grpSpPr>
          <p:pic>
            <p:nvPicPr>
              <p:cNvPr id="22" name="Google Shape;22;p3"/>
              <p:cNvPicPr preferRelativeResize="0"/>
              <p:nvPr/>
            </p:nvPicPr>
            <p:blipFill rotWithShape="1">
              <a:blip r:embed="rId4">
                <a:alphaModFix/>
              </a:blip>
              <a:srcRect b="8819" l="0" r="0" t="8828"/>
              <a:stretch/>
            </p:blipFill>
            <p:spPr>
              <a:xfrm>
                <a:off x="2019909" y="4789260"/>
                <a:ext cx="3485998" cy="262125"/>
              </a:xfrm>
              <a:prstGeom prst="rect">
                <a:avLst/>
              </a:prstGeom>
              <a:noFill/>
              <a:ln>
                <a:noFill/>
              </a:ln>
            </p:spPr>
          </p:pic>
          <p:sp>
            <p:nvSpPr>
              <p:cNvPr id="23" name="Google Shape;23;p3"/>
              <p:cNvSpPr txBox="1"/>
              <p:nvPr/>
            </p:nvSpPr>
            <p:spPr>
              <a:xfrm>
                <a:off x="1041513" y="4728978"/>
                <a:ext cx="1049700" cy="1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D4FFB8"/>
                    </a:solidFill>
                    <a:latin typeface="Urbanist"/>
                    <a:ea typeface="Urbanist"/>
                    <a:cs typeface="Urbanist"/>
                    <a:sym typeface="Urbanist"/>
                  </a:rPr>
                  <a:t>POWERED BY:</a:t>
                </a:r>
                <a:endParaRPr sz="700">
                  <a:solidFill>
                    <a:srgbClr val="D4FFB8"/>
                  </a:solidFill>
                  <a:latin typeface="Urbanist"/>
                  <a:ea typeface="Urbanist"/>
                  <a:cs typeface="Urbanist"/>
                  <a:sym typeface="Urbanist"/>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15659"/>
        </a:solidFill>
      </p:bgPr>
    </p:bg>
    <p:spTree>
      <p:nvGrpSpPr>
        <p:cNvPr id="135" name="Shape 135"/>
        <p:cNvGrpSpPr/>
        <p:nvPr/>
      </p:nvGrpSpPr>
      <p:grpSpPr>
        <a:xfrm>
          <a:off x="0" y="0"/>
          <a:ext cx="0" cy="0"/>
          <a:chOff x="0" y="0"/>
          <a:chExt cx="0" cy="0"/>
        </a:xfrm>
      </p:grpSpPr>
      <p:sp>
        <p:nvSpPr>
          <p:cNvPr id="136" name="Google Shape;136;p22"/>
          <p:cNvSpPr txBox="1"/>
          <p:nvPr>
            <p:ph type="ctrTitle"/>
          </p:nvPr>
        </p:nvSpPr>
        <p:spPr>
          <a:xfrm>
            <a:off x="366883" y="1925600"/>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BD87D"/>
              </a:buClr>
              <a:buSzPts val="5200"/>
              <a:buNone/>
              <a:defRPr sz="5200">
                <a:solidFill>
                  <a:srgbClr val="FBD87D"/>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7" name="Google Shape;137;p22"/>
          <p:cNvSpPr txBox="1"/>
          <p:nvPr>
            <p:ph idx="1" type="subTitle"/>
          </p:nvPr>
        </p:nvSpPr>
        <p:spPr>
          <a:xfrm>
            <a:off x="366875" y="404825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None/>
              <a:defRPr b="0" sz="2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8" name="Google Shape;13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9" name="Google Shape;139;p22"/>
          <p:cNvPicPr preferRelativeResize="0"/>
          <p:nvPr/>
        </p:nvPicPr>
        <p:blipFill>
          <a:blip r:embed="rId2">
            <a:alphaModFix/>
          </a:blip>
          <a:stretch>
            <a:fillRect/>
          </a:stretch>
        </p:blipFill>
        <p:spPr>
          <a:xfrm>
            <a:off x="4392464" y="-1103775"/>
            <a:ext cx="6809656" cy="678972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015659"/>
        </a:solidFill>
      </p:bgPr>
    </p:bg>
    <p:spTree>
      <p:nvGrpSpPr>
        <p:cNvPr id="140" name="Shape 140"/>
        <p:cNvGrpSpPr/>
        <p:nvPr/>
      </p:nvGrpSpPr>
      <p:grpSpPr>
        <a:xfrm>
          <a:off x="0" y="0"/>
          <a:ext cx="0" cy="0"/>
          <a:chOff x="0" y="0"/>
          <a:chExt cx="0" cy="0"/>
        </a:xfrm>
      </p:grpSpPr>
      <p:sp>
        <p:nvSpPr>
          <p:cNvPr id="141" name="Google Shape;141;p23"/>
          <p:cNvSpPr txBox="1"/>
          <p:nvPr>
            <p:ph type="ctrTitle"/>
          </p:nvPr>
        </p:nvSpPr>
        <p:spPr>
          <a:xfrm>
            <a:off x="366883" y="892025"/>
            <a:ext cx="8520600" cy="2052600"/>
          </a:xfrm>
          <a:prstGeom prst="rect">
            <a:avLst/>
          </a:prstGeom>
        </p:spPr>
        <p:txBody>
          <a:bodyPr anchorCtr="0" anchor="b" bIns="91425" lIns="91425" spcFirstLastPara="1" rIns="91425" wrap="square" tIns="91425">
            <a:normAutofit/>
          </a:bodyPr>
          <a:lstStyle>
            <a:lvl1pPr lvl="0">
              <a:spcBef>
                <a:spcPts val="0"/>
              </a:spcBef>
              <a:spcAft>
                <a:spcPts val="0"/>
              </a:spcAft>
              <a:buClr>
                <a:srgbClr val="FBD87D"/>
              </a:buClr>
              <a:buSzPts val="5200"/>
              <a:buNone/>
              <a:defRPr sz="5200">
                <a:solidFill>
                  <a:srgbClr val="FBD87D"/>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42" name="Google Shape;142;p23"/>
          <p:cNvSpPr txBox="1"/>
          <p:nvPr>
            <p:ph idx="1" type="subTitle"/>
          </p:nvPr>
        </p:nvSpPr>
        <p:spPr>
          <a:xfrm>
            <a:off x="366875" y="3014675"/>
            <a:ext cx="85206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800"/>
              <a:buNone/>
              <a:defRPr b="0" sz="2800">
                <a:solidFill>
                  <a:schemeClr val="lt1"/>
                </a:solidFill>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
        <p:nvSpPr>
          <p:cNvPr id="143" name="Google Shape;143;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44" name="Google Shape;144;p23"/>
          <p:cNvPicPr preferRelativeResize="0"/>
          <p:nvPr/>
        </p:nvPicPr>
        <p:blipFill>
          <a:blip r:embed="rId2">
            <a:alphaModFix/>
          </a:blip>
          <a:stretch>
            <a:fillRect/>
          </a:stretch>
        </p:blipFill>
        <p:spPr>
          <a:xfrm>
            <a:off x="4392464" y="-1103775"/>
            <a:ext cx="6809656" cy="6789727"/>
          </a:xfrm>
          <a:prstGeom prst="rect">
            <a:avLst/>
          </a:prstGeom>
          <a:noFill/>
          <a:ln>
            <a:noFill/>
          </a:ln>
        </p:spPr>
      </p:pic>
      <p:pic>
        <p:nvPicPr>
          <p:cNvPr id="145" name="Google Shape;145;p23"/>
          <p:cNvPicPr preferRelativeResize="0"/>
          <p:nvPr/>
        </p:nvPicPr>
        <p:blipFill rotWithShape="1">
          <a:blip r:embed="rId3">
            <a:alphaModFix/>
          </a:blip>
          <a:srcRect b="0" l="0" r="22148" t="0"/>
          <a:stretch/>
        </p:blipFill>
        <p:spPr>
          <a:xfrm>
            <a:off x="460275" y="4408225"/>
            <a:ext cx="3751199" cy="5034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6" name="Shape 146"/>
        <p:cNvGrpSpPr/>
        <p:nvPr/>
      </p:nvGrpSpPr>
      <p:grpSpPr>
        <a:xfrm>
          <a:off x="0" y="0"/>
          <a:ext cx="0" cy="0"/>
          <a:chOff x="0" y="0"/>
          <a:chExt cx="0" cy="0"/>
        </a:xfrm>
      </p:grpSpPr>
      <p:pic>
        <p:nvPicPr>
          <p:cNvPr id="147" name="Google Shape;147;p24"/>
          <p:cNvPicPr preferRelativeResize="0"/>
          <p:nvPr/>
        </p:nvPicPr>
        <p:blipFill>
          <a:blip r:embed="rId2">
            <a:alphaModFix/>
          </a:blip>
          <a:stretch>
            <a:fillRect/>
          </a:stretch>
        </p:blipFill>
        <p:spPr>
          <a:xfrm>
            <a:off x="-2788400" y="-1217200"/>
            <a:ext cx="7600148" cy="7577898"/>
          </a:xfrm>
          <a:prstGeom prst="rect">
            <a:avLst/>
          </a:prstGeom>
          <a:noFill/>
          <a:ln>
            <a:noFill/>
          </a:ln>
        </p:spPr>
      </p:pic>
      <p:sp>
        <p:nvSpPr>
          <p:cNvPr id="148" name="Google Shape;148;p2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9" name="Google Shape;14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0" name="Google Shape;150;p24"/>
          <p:cNvPicPr preferRelativeResize="0"/>
          <p:nvPr/>
        </p:nvPicPr>
        <p:blipFill rotWithShape="1">
          <a:blip r:embed="rId3">
            <a:alphaModFix/>
          </a:blip>
          <a:srcRect b="14018" l="0" r="21874" t="14018"/>
          <a:stretch/>
        </p:blipFill>
        <p:spPr>
          <a:xfrm>
            <a:off x="243425" y="4618550"/>
            <a:ext cx="4089339" cy="393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1" name="Shape 151"/>
        <p:cNvGrpSpPr/>
        <p:nvPr/>
      </p:nvGrpSpPr>
      <p:grpSpPr>
        <a:xfrm>
          <a:off x="0" y="0"/>
          <a:ext cx="0" cy="0"/>
          <a:chOff x="0" y="0"/>
          <a:chExt cx="0" cy="0"/>
        </a:xfrm>
      </p:grpSpPr>
      <p:sp>
        <p:nvSpPr>
          <p:cNvPr id="152" name="Google Shape;152;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Clr>
                <a:srgbClr val="FBD87D"/>
              </a:buClr>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4" name="Google Shape;15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5" name="Google Shape;155;p25"/>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156" name="Google Shape;156;p25"/>
          <p:cNvPicPr preferRelativeResize="0"/>
          <p:nvPr/>
        </p:nvPicPr>
        <p:blipFill rotWithShape="1">
          <a:blip r:embed="rId3">
            <a:alphaModFix/>
          </a:blip>
          <a:srcRect b="14018" l="0" r="21874" t="14018"/>
          <a:stretch/>
        </p:blipFill>
        <p:spPr>
          <a:xfrm>
            <a:off x="4667450" y="4618550"/>
            <a:ext cx="4089339" cy="3936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7" name="Shape 157"/>
        <p:cNvGrpSpPr/>
        <p:nvPr/>
      </p:nvGrpSpPr>
      <p:grpSpPr>
        <a:xfrm>
          <a:off x="0" y="0"/>
          <a:ext cx="0" cy="0"/>
          <a:chOff x="0" y="0"/>
          <a:chExt cx="0" cy="0"/>
        </a:xfrm>
      </p:grpSpPr>
      <p:sp>
        <p:nvSpPr>
          <p:cNvPr id="158" name="Google Shape;158;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9" name="Google Shape;159;p2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0" name="Google Shape;160;p2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1" name="Google Shape;16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62" name="Google Shape;162;p26"/>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163" name="Google Shape;163;p26"/>
          <p:cNvPicPr preferRelativeResize="0"/>
          <p:nvPr/>
        </p:nvPicPr>
        <p:blipFill rotWithShape="1">
          <a:blip r:embed="rId3">
            <a:alphaModFix/>
          </a:blip>
          <a:srcRect b="14018" l="0" r="21874" t="14018"/>
          <a:stretch/>
        </p:blipFill>
        <p:spPr>
          <a:xfrm>
            <a:off x="4667450" y="4618550"/>
            <a:ext cx="4089339" cy="3936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4" name="Shape 164"/>
        <p:cNvGrpSpPr/>
        <p:nvPr/>
      </p:nvGrpSpPr>
      <p:grpSpPr>
        <a:xfrm>
          <a:off x="0" y="0"/>
          <a:ext cx="0" cy="0"/>
          <a:chOff x="0" y="0"/>
          <a:chExt cx="0" cy="0"/>
        </a:xfrm>
      </p:grpSpPr>
      <p:sp>
        <p:nvSpPr>
          <p:cNvPr id="165" name="Google Shape;165;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6" name="Google Shape;16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67" name="Google Shape;167;p27"/>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168" name="Google Shape;168;p27"/>
          <p:cNvPicPr preferRelativeResize="0"/>
          <p:nvPr/>
        </p:nvPicPr>
        <p:blipFill rotWithShape="1">
          <a:blip r:embed="rId3">
            <a:alphaModFix/>
          </a:blip>
          <a:srcRect b="14018" l="0" r="21874" t="14018"/>
          <a:stretch/>
        </p:blipFill>
        <p:spPr>
          <a:xfrm>
            <a:off x="4667450" y="4618550"/>
            <a:ext cx="4089339" cy="3936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9" name="Shape 169"/>
        <p:cNvGrpSpPr/>
        <p:nvPr/>
      </p:nvGrpSpPr>
      <p:grpSpPr>
        <a:xfrm>
          <a:off x="0" y="0"/>
          <a:ext cx="0" cy="0"/>
          <a:chOff x="0" y="0"/>
          <a:chExt cx="0" cy="0"/>
        </a:xfrm>
      </p:grpSpPr>
      <p:sp>
        <p:nvSpPr>
          <p:cNvPr id="170" name="Google Shape;170;p2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1" name="Google Shape;171;p2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72" name="Google Shape;172;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73" name="Google Shape;173;p28"/>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174" name="Google Shape;174;p28"/>
          <p:cNvPicPr preferRelativeResize="0"/>
          <p:nvPr/>
        </p:nvPicPr>
        <p:blipFill rotWithShape="1">
          <a:blip r:embed="rId3">
            <a:alphaModFix/>
          </a:blip>
          <a:srcRect b="14018" l="0" r="21874" t="14018"/>
          <a:stretch/>
        </p:blipFill>
        <p:spPr>
          <a:xfrm>
            <a:off x="4667450" y="4618550"/>
            <a:ext cx="4089339" cy="3936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bg>
      <p:bgPr>
        <a:blipFill>
          <a:blip r:embed="rId2">
            <a:alphaModFix/>
          </a:blip>
          <a:stretch>
            <a:fillRect/>
          </a:stretch>
        </a:blipFill>
      </p:bgPr>
    </p:bg>
    <p:spTree>
      <p:nvGrpSpPr>
        <p:cNvPr id="175" name="Shape 175"/>
        <p:cNvGrpSpPr/>
        <p:nvPr/>
      </p:nvGrpSpPr>
      <p:grpSpPr>
        <a:xfrm>
          <a:off x="0" y="0"/>
          <a:ext cx="0" cy="0"/>
          <a:chOff x="0" y="0"/>
          <a:chExt cx="0" cy="0"/>
        </a:xfrm>
      </p:grpSpPr>
      <p:sp>
        <p:nvSpPr>
          <p:cNvPr id="176" name="Google Shape;176;p2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7" name="Google Shape;177;p29"/>
          <p:cNvSpPr txBox="1"/>
          <p:nvPr>
            <p:ph idx="1" type="body"/>
          </p:nvPr>
        </p:nvSpPr>
        <p:spPr>
          <a:xfrm>
            <a:off x="311700" y="1389600"/>
            <a:ext cx="57384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78" name="Google Shape;17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79" name="Google Shape;179;p29"/>
          <p:cNvPicPr preferRelativeResize="0"/>
          <p:nvPr/>
        </p:nvPicPr>
        <p:blipFill rotWithShape="1">
          <a:blip r:embed="rId3">
            <a:alphaModFix/>
          </a:blip>
          <a:srcRect b="14018" l="0" r="21874" t="14018"/>
          <a:stretch/>
        </p:blipFill>
        <p:spPr>
          <a:xfrm>
            <a:off x="269875" y="4569000"/>
            <a:ext cx="4089339" cy="3936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0" name="Shape 180"/>
        <p:cNvGrpSpPr/>
        <p:nvPr/>
      </p:nvGrpSpPr>
      <p:grpSpPr>
        <a:xfrm>
          <a:off x="0" y="0"/>
          <a:ext cx="0" cy="0"/>
          <a:chOff x="0" y="0"/>
          <a:chExt cx="0" cy="0"/>
        </a:xfrm>
      </p:grpSpPr>
      <p:sp>
        <p:nvSpPr>
          <p:cNvPr id="181" name="Google Shape;181;p30"/>
          <p:cNvSpPr txBox="1"/>
          <p:nvPr>
            <p:ph type="title"/>
          </p:nvPr>
        </p:nvSpPr>
        <p:spPr>
          <a:xfrm>
            <a:off x="490250" y="0"/>
            <a:ext cx="6367800" cy="27921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82" name="Google Shape;182;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3" name="Google Shape;183;p30"/>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184" name="Google Shape;184;p30"/>
          <p:cNvPicPr preferRelativeResize="0"/>
          <p:nvPr/>
        </p:nvPicPr>
        <p:blipFill rotWithShape="1">
          <a:blip r:embed="rId3">
            <a:alphaModFix/>
          </a:blip>
          <a:srcRect b="14018" l="0" r="21874" t="14018"/>
          <a:stretch/>
        </p:blipFill>
        <p:spPr>
          <a:xfrm>
            <a:off x="4667450" y="4618550"/>
            <a:ext cx="4089339" cy="393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rgbClr val="015659"/>
        </a:solidFill>
      </p:bgPr>
    </p:bg>
    <p:spTree>
      <p:nvGrpSpPr>
        <p:cNvPr id="185" name="Shape 185"/>
        <p:cNvGrpSpPr/>
        <p:nvPr/>
      </p:nvGrpSpPr>
      <p:grpSpPr>
        <a:xfrm>
          <a:off x="0" y="0"/>
          <a:ext cx="0" cy="0"/>
          <a:chOff x="0" y="0"/>
          <a:chExt cx="0" cy="0"/>
        </a:xfrm>
      </p:grpSpPr>
      <p:sp>
        <p:nvSpPr>
          <p:cNvPr id="186" name="Google Shape;186;p31"/>
          <p:cNvSpPr txBox="1"/>
          <p:nvPr>
            <p:ph type="title"/>
          </p:nvPr>
        </p:nvSpPr>
        <p:spPr>
          <a:xfrm>
            <a:off x="490250" y="0"/>
            <a:ext cx="6367800" cy="27921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87" name="Google Shape;18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8" name="Google Shape;188;p31"/>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189" name="Google Shape;189;p31"/>
          <p:cNvPicPr preferRelativeResize="0"/>
          <p:nvPr/>
        </p:nvPicPr>
        <p:blipFill rotWithShape="1">
          <a:blip r:embed="rId3">
            <a:alphaModFix/>
          </a:blip>
          <a:srcRect b="0" l="0" r="22148" t="0"/>
          <a:stretch/>
        </p:blipFill>
        <p:spPr>
          <a:xfrm>
            <a:off x="4978750" y="4408225"/>
            <a:ext cx="3751199" cy="5034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2788400" y="-1217200"/>
            <a:ext cx="7600148" cy="7577898"/>
          </a:xfrm>
          <a:prstGeom prst="rect">
            <a:avLst/>
          </a:prstGeom>
          <a:noFill/>
          <a:ln>
            <a:noFill/>
          </a:ln>
        </p:spPr>
      </p:pic>
      <p:sp>
        <p:nvSpPr>
          <p:cNvPr id="26" name="Google Shape;26;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8" name="Google Shape;28;p4"/>
          <p:cNvPicPr preferRelativeResize="0"/>
          <p:nvPr/>
        </p:nvPicPr>
        <p:blipFill>
          <a:blip r:embed="rId3">
            <a:alphaModFix/>
          </a:blip>
          <a:stretch>
            <a:fillRect/>
          </a:stretch>
        </p:blipFill>
        <p:spPr>
          <a:xfrm>
            <a:off x="433250" y="4728951"/>
            <a:ext cx="3485998" cy="2621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0" name="Shape 190"/>
        <p:cNvGrpSpPr/>
        <p:nvPr/>
      </p:nvGrpSpPr>
      <p:grpSpPr>
        <a:xfrm>
          <a:off x="0" y="0"/>
          <a:ext cx="0" cy="0"/>
          <a:chOff x="0" y="0"/>
          <a:chExt cx="0" cy="0"/>
        </a:xfrm>
      </p:grpSpPr>
      <p:sp>
        <p:nvSpPr>
          <p:cNvPr id="191" name="Google Shape;191;p32"/>
          <p:cNvSpPr/>
          <p:nvPr/>
        </p:nvSpPr>
        <p:spPr>
          <a:xfrm>
            <a:off x="4572000" y="-125"/>
            <a:ext cx="4572000" cy="5143500"/>
          </a:xfrm>
          <a:prstGeom prst="rect">
            <a:avLst/>
          </a:prstGeom>
          <a:solidFill>
            <a:srgbClr val="FBD8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93" name="Google Shape;193;p3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4" name="Google Shape;194;p3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5" name="Google Shape;19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96" name="Google Shape;196;p32"/>
          <p:cNvPicPr preferRelativeResize="0"/>
          <p:nvPr/>
        </p:nvPicPr>
        <p:blipFill rotWithShape="1">
          <a:blip r:embed="rId2">
            <a:alphaModFix/>
          </a:blip>
          <a:srcRect b="14018" l="0" r="21874" t="14018"/>
          <a:stretch/>
        </p:blipFill>
        <p:spPr>
          <a:xfrm>
            <a:off x="221350" y="4618550"/>
            <a:ext cx="4089339" cy="3936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97" name="Shape 197"/>
        <p:cNvGrpSpPr/>
        <p:nvPr/>
      </p:nvGrpSpPr>
      <p:grpSpPr>
        <a:xfrm>
          <a:off x="0" y="0"/>
          <a:ext cx="0" cy="0"/>
          <a:chOff x="0" y="0"/>
          <a:chExt cx="0" cy="0"/>
        </a:xfrm>
      </p:grpSpPr>
      <p:sp>
        <p:nvSpPr>
          <p:cNvPr id="198" name="Google Shape;198;p3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99" name="Google Shape;199;p3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00" name="Google Shape;20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1" name="Google Shape;201;p33"/>
          <p:cNvSpPr/>
          <p:nvPr>
            <p:ph idx="2" type="pic"/>
          </p:nvPr>
        </p:nvSpPr>
        <p:spPr>
          <a:xfrm>
            <a:off x="4597650" y="9150"/>
            <a:ext cx="4546500" cy="5143500"/>
          </a:xfrm>
          <a:prstGeom prst="rect">
            <a:avLst/>
          </a:prstGeom>
          <a:noFill/>
          <a:ln>
            <a:noFill/>
          </a:ln>
        </p:spPr>
      </p:sp>
      <p:pic>
        <p:nvPicPr>
          <p:cNvPr id="202" name="Google Shape;202;p33"/>
          <p:cNvPicPr preferRelativeResize="0"/>
          <p:nvPr/>
        </p:nvPicPr>
        <p:blipFill rotWithShape="1">
          <a:blip r:embed="rId2">
            <a:alphaModFix/>
          </a:blip>
          <a:srcRect b="14018" l="0" r="21874" t="14018"/>
          <a:stretch/>
        </p:blipFill>
        <p:spPr>
          <a:xfrm>
            <a:off x="243425" y="4618550"/>
            <a:ext cx="4089339" cy="3936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bg>
      <p:bgPr>
        <a:solidFill>
          <a:srgbClr val="015659"/>
        </a:solidFill>
      </p:bgPr>
    </p:bg>
    <p:spTree>
      <p:nvGrpSpPr>
        <p:cNvPr id="203" name="Shape 203"/>
        <p:cNvGrpSpPr/>
        <p:nvPr/>
      </p:nvGrpSpPr>
      <p:grpSpPr>
        <a:xfrm>
          <a:off x="0" y="0"/>
          <a:ext cx="0" cy="0"/>
          <a:chOff x="0" y="0"/>
          <a:chExt cx="0" cy="0"/>
        </a:xfrm>
      </p:grpSpPr>
      <p:sp>
        <p:nvSpPr>
          <p:cNvPr id="204" name="Google Shape;204;p3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4200"/>
              <a:buNone/>
              <a:defRPr sz="42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05" name="Google Shape;205;p3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06" name="Google Shape;20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7" name="Google Shape;207;p34"/>
          <p:cNvSpPr/>
          <p:nvPr>
            <p:ph idx="2" type="pic"/>
          </p:nvPr>
        </p:nvSpPr>
        <p:spPr>
          <a:xfrm>
            <a:off x="4570175" y="9150"/>
            <a:ext cx="4574100" cy="5143500"/>
          </a:xfrm>
          <a:prstGeom prst="rect">
            <a:avLst/>
          </a:prstGeom>
          <a:noFill/>
          <a:ln>
            <a:noFill/>
          </a:ln>
        </p:spPr>
      </p:sp>
      <p:pic>
        <p:nvPicPr>
          <p:cNvPr id="208" name="Google Shape;208;p34"/>
          <p:cNvPicPr preferRelativeResize="0"/>
          <p:nvPr/>
        </p:nvPicPr>
        <p:blipFill rotWithShape="1">
          <a:blip r:embed="rId2">
            <a:alphaModFix/>
          </a:blip>
          <a:srcRect b="0" l="0" r="22148" t="0"/>
          <a:stretch/>
        </p:blipFill>
        <p:spPr>
          <a:xfrm>
            <a:off x="412500" y="4408225"/>
            <a:ext cx="3751199" cy="5034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9" name="Shape 209"/>
        <p:cNvGrpSpPr/>
        <p:nvPr/>
      </p:nvGrpSpPr>
      <p:grpSpPr>
        <a:xfrm>
          <a:off x="0" y="0"/>
          <a:ext cx="0" cy="0"/>
          <a:chOff x="0" y="0"/>
          <a:chExt cx="0" cy="0"/>
        </a:xfrm>
      </p:grpSpPr>
      <p:sp>
        <p:nvSpPr>
          <p:cNvPr id="210" name="Google Shape;210;p35"/>
          <p:cNvSpPr txBox="1"/>
          <p:nvPr>
            <p:ph idx="1" type="body"/>
          </p:nvPr>
        </p:nvSpPr>
        <p:spPr>
          <a:xfrm>
            <a:off x="311700" y="3800100"/>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11" name="Google Shape;211;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2" name="Google Shape;212;p35"/>
          <p:cNvPicPr preferRelativeResize="0"/>
          <p:nvPr/>
        </p:nvPicPr>
        <p:blipFill>
          <a:blip r:embed="rId2">
            <a:alphaModFix/>
          </a:blip>
          <a:stretch>
            <a:fillRect/>
          </a:stretch>
        </p:blipFill>
        <p:spPr>
          <a:xfrm>
            <a:off x="2825825" y="-1950950"/>
            <a:ext cx="7600148" cy="7577898"/>
          </a:xfrm>
          <a:prstGeom prst="rect">
            <a:avLst/>
          </a:prstGeom>
          <a:noFill/>
          <a:ln>
            <a:noFill/>
          </a:ln>
        </p:spPr>
      </p:pic>
      <p:pic>
        <p:nvPicPr>
          <p:cNvPr id="213" name="Google Shape;213;p35"/>
          <p:cNvPicPr preferRelativeResize="0"/>
          <p:nvPr/>
        </p:nvPicPr>
        <p:blipFill rotWithShape="1">
          <a:blip r:embed="rId3">
            <a:alphaModFix/>
          </a:blip>
          <a:srcRect b="14018" l="0" r="21874" t="14018"/>
          <a:stretch/>
        </p:blipFill>
        <p:spPr>
          <a:xfrm>
            <a:off x="311700" y="4618550"/>
            <a:ext cx="4089339" cy="3936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4" name="Shape 214"/>
        <p:cNvGrpSpPr/>
        <p:nvPr/>
      </p:nvGrpSpPr>
      <p:grpSpPr>
        <a:xfrm>
          <a:off x="0" y="0"/>
          <a:ext cx="0" cy="0"/>
          <a:chOff x="0" y="0"/>
          <a:chExt cx="0" cy="0"/>
        </a:xfrm>
      </p:grpSpPr>
      <p:sp>
        <p:nvSpPr>
          <p:cNvPr id="215" name="Google Shape;215;p36"/>
          <p:cNvSpPr txBox="1"/>
          <p:nvPr>
            <p:ph hasCustomPrompt="1" type="title"/>
          </p:nvPr>
        </p:nvSpPr>
        <p:spPr>
          <a:xfrm>
            <a:off x="311700" y="228600"/>
            <a:ext cx="3631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16" name="Google Shape;216;p36"/>
          <p:cNvSpPr txBox="1"/>
          <p:nvPr>
            <p:ph idx="1" type="body"/>
          </p:nvPr>
        </p:nvSpPr>
        <p:spPr>
          <a:xfrm>
            <a:off x="0" y="2091525"/>
            <a:ext cx="33609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17" name="Google Shape;217;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8" name="Google Shape;218;p36"/>
          <p:cNvSpPr txBox="1"/>
          <p:nvPr>
            <p:ph hasCustomPrompt="1" idx="2" type="title"/>
          </p:nvPr>
        </p:nvSpPr>
        <p:spPr>
          <a:xfrm>
            <a:off x="4540750" y="228600"/>
            <a:ext cx="3631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BD87D"/>
              </a:buClr>
              <a:buSzPts val="12000"/>
              <a:buNone/>
              <a:defRPr sz="12000">
                <a:solidFill>
                  <a:srgbClr val="FBD87D"/>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pic>
        <p:nvPicPr>
          <p:cNvPr id="219" name="Google Shape;219;p36"/>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220" name="Google Shape;220;p36"/>
          <p:cNvPicPr preferRelativeResize="0"/>
          <p:nvPr/>
        </p:nvPicPr>
        <p:blipFill rotWithShape="1">
          <a:blip r:embed="rId3">
            <a:alphaModFix/>
          </a:blip>
          <a:srcRect b="14018" l="0" r="21874" t="14018"/>
          <a:stretch/>
        </p:blipFill>
        <p:spPr>
          <a:xfrm>
            <a:off x="4667450" y="4618550"/>
            <a:ext cx="4089339" cy="3936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blipFill>
          <a:blip r:embed="rId2">
            <a:alphaModFix/>
          </a:blip>
          <a:stretch>
            <a:fillRect/>
          </a:stretch>
        </a:blipFill>
      </p:bgPr>
    </p:bg>
    <p:spTree>
      <p:nvGrpSpPr>
        <p:cNvPr id="221" name="Shape 221"/>
        <p:cNvGrpSpPr/>
        <p:nvPr/>
      </p:nvGrpSpPr>
      <p:grpSpPr>
        <a:xfrm>
          <a:off x="0" y="0"/>
          <a:ext cx="0" cy="0"/>
          <a:chOff x="0" y="0"/>
          <a:chExt cx="0" cy="0"/>
        </a:xfrm>
      </p:grpSpPr>
      <p:sp>
        <p:nvSpPr>
          <p:cNvPr id="222" name="Google Shape;222;p37"/>
          <p:cNvSpPr txBox="1"/>
          <p:nvPr>
            <p:ph hasCustomPrompt="1" type="title"/>
          </p:nvPr>
        </p:nvSpPr>
        <p:spPr>
          <a:xfrm>
            <a:off x="311700" y="-1312"/>
            <a:ext cx="3631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1300"/>
              <a:buNone/>
              <a:defRPr sz="11300"/>
            </a:lvl1pPr>
            <a:lvl2pPr lvl="1" algn="ctr">
              <a:spcBef>
                <a:spcPts val="0"/>
              </a:spcBef>
              <a:spcAft>
                <a:spcPts val="0"/>
              </a:spcAft>
              <a:buSzPts val="11300"/>
              <a:buNone/>
              <a:defRPr sz="11300"/>
            </a:lvl2pPr>
            <a:lvl3pPr lvl="2" algn="ctr">
              <a:spcBef>
                <a:spcPts val="0"/>
              </a:spcBef>
              <a:spcAft>
                <a:spcPts val="0"/>
              </a:spcAft>
              <a:buSzPts val="11300"/>
              <a:buNone/>
              <a:defRPr sz="11300"/>
            </a:lvl3pPr>
            <a:lvl4pPr lvl="3" algn="ctr">
              <a:spcBef>
                <a:spcPts val="0"/>
              </a:spcBef>
              <a:spcAft>
                <a:spcPts val="0"/>
              </a:spcAft>
              <a:buSzPts val="11300"/>
              <a:buNone/>
              <a:defRPr sz="11300"/>
            </a:lvl4pPr>
            <a:lvl5pPr lvl="4" algn="ctr">
              <a:spcBef>
                <a:spcPts val="0"/>
              </a:spcBef>
              <a:spcAft>
                <a:spcPts val="0"/>
              </a:spcAft>
              <a:buSzPts val="11300"/>
              <a:buNone/>
              <a:defRPr sz="11300"/>
            </a:lvl5pPr>
            <a:lvl6pPr lvl="5" algn="ctr">
              <a:spcBef>
                <a:spcPts val="0"/>
              </a:spcBef>
              <a:spcAft>
                <a:spcPts val="0"/>
              </a:spcAft>
              <a:buSzPts val="11300"/>
              <a:buNone/>
              <a:defRPr sz="11300"/>
            </a:lvl6pPr>
            <a:lvl7pPr lvl="6" algn="ctr">
              <a:spcBef>
                <a:spcPts val="0"/>
              </a:spcBef>
              <a:spcAft>
                <a:spcPts val="0"/>
              </a:spcAft>
              <a:buSzPts val="11300"/>
              <a:buNone/>
              <a:defRPr sz="11300"/>
            </a:lvl7pPr>
            <a:lvl8pPr lvl="7" algn="ctr">
              <a:spcBef>
                <a:spcPts val="0"/>
              </a:spcBef>
              <a:spcAft>
                <a:spcPts val="0"/>
              </a:spcAft>
              <a:buSzPts val="11300"/>
              <a:buNone/>
              <a:defRPr sz="11300"/>
            </a:lvl8pPr>
            <a:lvl9pPr lvl="8" algn="ctr">
              <a:spcBef>
                <a:spcPts val="0"/>
              </a:spcBef>
              <a:spcAft>
                <a:spcPts val="0"/>
              </a:spcAft>
              <a:buSzPts val="11300"/>
              <a:buNone/>
              <a:defRPr sz="11300"/>
            </a:lvl9pPr>
          </a:lstStyle>
          <a:p>
            <a:r>
              <a:t>xx%</a:t>
            </a:r>
          </a:p>
        </p:txBody>
      </p:sp>
      <p:sp>
        <p:nvSpPr>
          <p:cNvPr id="223" name="Google Shape;223;p37"/>
          <p:cNvSpPr txBox="1"/>
          <p:nvPr>
            <p:ph idx="1" type="body"/>
          </p:nvPr>
        </p:nvSpPr>
        <p:spPr>
          <a:xfrm>
            <a:off x="4254950" y="2044913"/>
            <a:ext cx="4531500" cy="2232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224" name="Google Shape;224;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25" name="Google Shape;225;p37"/>
          <p:cNvSpPr txBox="1"/>
          <p:nvPr>
            <p:ph hasCustomPrompt="1" idx="2" type="title"/>
          </p:nvPr>
        </p:nvSpPr>
        <p:spPr>
          <a:xfrm>
            <a:off x="4916250" y="-1300"/>
            <a:ext cx="3631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BD87D"/>
              </a:buClr>
              <a:buSzPts val="11300"/>
              <a:buNone/>
              <a:defRPr sz="11300">
                <a:solidFill>
                  <a:srgbClr val="FBD87D"/>
                </a:solidFill>
              </a:defRPr>
            </a:lvl1pPr>
            <a:lvl2pPr lvl="1" algn="ctr">
              <a:spcBef>
                <a:spcPts val="0"/>
              </a:spcBef>
              <a:spcAft>
                <a:spcPts val="0"/>
              </a:spcAft>
              <a:buSzPts val="11300"/>
              <a:buNone/>
              <a:defRPr sz="11300"/>
            </a:lvl2pPr>
            <a:lvl3pPr lvl="2" algn="ctr">
              <a:spcBef>
                <a:spcPts val="0"/>
              </a:spcBef>
              <a:spcAft>
                <a:spcPts val="0"/>
              </a:spcAft>
              <a:buSzPts val="11300"/>
              <a:buNone/>
              <a:defRPr sz="11300"/>
            </a:lvl3pPr>
            <a:lvl4pPr lvl="3" algn="ctr">
              <a:spcBef>
                <a:spcPts val="0"/>
              </a:spcBef>
              <a:spcAft>
                <a:spcPts val="0"/>
              </a:spcAft>
              <a:buSzPts val="11300"/>
              <a:buNone/>
              <a:defRPr sz="11300"/>
            </a:lvl4pPr>
            <a:lvl5pPr lvl="4" algn="ctr">
              <a:spcBef>
                <a:spcPts val="0"/>
              </a:spcBef>
              <a:spcAft>
                <a:spcPts val="0"/>
              </a:spcAft>
              <a:buSzPts val="11300"/>
              <a:buNone/>
              <a:defRPr sz="11300"/>
            </a:lvl5pPr>
            <a:lvl6pPr lvl="5" algn="ctr">
              <a:spcBef>
                <a:spcPts val="0"/>
              </a:spcBef>
              <a:spcAft>
                <a:spcPts val="0"/>
              </a:spcAft>
              <a:buSzPts val="11300"/>
              <a:buNone/>
              <a:defRPr sz="11300"/>
            </a:lvl6pPr>
            <a:lvl7pPr lvl="6" algn="ctr">
              <a:spcBef>
                <a:spcPts val="0"/>
              </a:spcBef>
              <a:spcAft>
                <a:spcPts val="0"/>
              </a:spcAft>
              <a:buSzPts val="11300"/>
              <a:buNone/>
              <a:defRPr sz="11300"/>
            </a:lvl7pPr>
            <a:lvl8pPr lvl="7" algn="ctr">
              <a:spcBef>
                <a:spcPts val="0"/>
              </a:spcBef>
              <a:spcAft>
                <a:spcPts val="0"/>
              </a:spcAft>
              <a:buSzPts val="11300"/>
              <a:buNone/>
              <a:defRPr sz="11300"/>
            </a:lvl8pPr>
            <a:lvl9pPr lvl="8" algn="ctr">
              <a:spcBef>
                <a:spcPts val="0"/>
              </a:spcBef>
              <a:spcAft>
                <a:spcPts val="0"/>
              </a:spcAft>
              <a:buSzPts val="11300"/>
              <a:buNone/>
              <a:defRPr sz="11300"/>
            </a:lvl9pPr>
          </a:lstStyle>
          <a:p>
            <a:r>
              <a:t>xx%</a:t>
            </a:r>
          </a:p>
        </p:txBody>
      </p:sp>
      <p:pic>
        <p:nvPicPr>
          <p:cNvPr id="226" name="Google Shape;226;p37"/>
          <p:cNvPicPr preferRelativeResize="0"/>
          <p:nvPr/>
        </p:nvPicPr>
        <p:blipFill rotWithShape="1">
          <a:blip r:embed="rId3">
            <a:alphaModFix/>
          </a:blip>
          <a:srcRect b="0" l="0" r="22148" t="0"/>
          <a:stretch/>
        </p:blipFill>
        <p:spPr>
          <a:xfrm>
            <a:off x="311700" y="4408225"/>
            <a:ext cx="3751199" cy="5034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015659"/>
        </a:solidFill>
      </p:bgPr>
    </p:bg>
    <p:spTree>
      <p:nvGrpSpPr>
        <p:cNvPr id="227" name="Shape 227"/>
        <p:cNvGrpSpPr/>
        <p:nvPr/>
      </p:nvGrpSpPr>
      <p:grpSpPr>
        <a:xfrm>
          <a:off x="0" y="0"/>
          <a:ext cx="0" cy="0"/>
          <a:chOff x="0" y="0"/>
          <a:chExt cx="0" cy="0"/>
        </a:xfrm>
      </p:grpSpPr>
      <p:sp>
        <p:nvSpPr>
          <p:cNvPr id="228" name="Google Shape;228;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29" name="Google Shape;229;p38"/>
          <p:cNvPicPr preferRelativeResize="0"/>
          <p:nvPr/>
        </p:nvPicPr>
        <p:blipFill rotWithShape="1">
          <a:blip r:embed="rId2">
            <a:alphaModFix/>
          </a:blip>
          <a:srcRect b="6794" l="19920" r="-898" t="25330"/>
          <a:stretch/>
        </p:blipFill>
        <p:spPr>
          <a:xfrm>
            <a:off x="0" y="0"/>
            <a:ext cx="6154624" cy="5143502"/>
          </a:xfrm>
          <a:prstGeom prst="rect">
            <a:avLst/>
          </a:prstGeom>
          <a:noFill/>
          <a:ln>
            <a:noFill/>
          </a:ln>
        </p:spPr>
      </p:pic>
      <p:pic>
        <p:nvPicPr>
          <p:cNvPr id="230" name="Google Shape;230;p38"/>
          <p:cNvPicPr preferRelativeResize="0"/>
          <p:nvPr/>
        </p:nvPicPr>
        <p:blipFill rotWithShape="1">
          <a:blip r:embed="rId3">
            <a:alphaModFix/>
          </a:blip>
          <a:srcRect b="0" l="0" r="22148" t="0"/>
          <a:stretch/>
        </p:blipFill>
        <p:spPr>
          <a:xfrm>
            <a:off x="4978750" y="4408225"/>
            <a:ext cx="3751199" cy="5034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231" name="Shape 2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Clr>
                <a:srgbClr val="FBD87D"/>
              </a:buClr>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3" name="Google Shape;33;p5"/>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34" name="Google Shape;34;p5"/>
          <p:cNvPicPr preferRelativeResize="0"/>
          <p:nvPr/>
        </p:nvPicPr>
        <p:blipFill>
          <a:blip r:embed="rId3">
            <a:alphaModFix/>
          </a:blip>
          <a:stretch>
            <a:fillRect/>
          </a:stretch>
        </p:blipFill>
        <p:spPr>
          <a:xfrm>
            <a:off x="5149950" y="4728951"/>
            <a:ext cx="3485998" cy="262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0" name="Google Shape;40;p6"/>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41" name="Google Shape;41;p6"/>
          <p:cNvPicPr preferRelativeResize="0"/>
          <p:nvPr/>
        </p:nvPicPr>
        <p:blipFill>
          <a:blip r:embed="rId3">
            <a:alphaModFix/>
          </a:blip>
          <a:stretch>
            <a:fillRect/>
          </a:stretch>
        </p:blipFill>
        <p:spPr>
          <a:xfrm>
            <a:off x="5149950" y="4728951"/>
            <a:ext cx="3485998" cy="262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5" name="Google Shape;45;p7"/>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46" name="Google Shape;46;p7"/>
          <p:cNvPicPr preferRelativeResize="0"/>
          <p:nvPr/>
        </p:nvPicPr>
        <p:blipFill>
          <a:blip r:embed="rId3">
            <a:alphaModFix/>
          </a:blip>
          <a:stretch>
            <a:fillRect/>
          </a:stretch>
        </p:blipFill>
        <p:spPr>
          <a:xfrm>
            <a:off x="5149950" y="4728951"/>
            <a:ext cx="3485998" cy="262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 name="Google Shape;49;p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 name="Google Shape;5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1" name="Google Shape;51;p8"/>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52" name="Google Shape;52;p8"/>
          <p:cNvPicPr preferRelativeResize="0"/>
          <p:nvPr/>
        </p:nvPicPr>
        <p:blipFill>
          <a:blip r:embed="rId3">
            <a:alphaModFix/>
          </a:blip>
          <a:stretch>
            <a:fillRect/>
          </a:stretch>
        </p:blipFill>
        <p:spPr>
          <a:xfrm>
            <a:off x="5149950" y="4728951"/>
            <a:ext cx="3485998" cy="2621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5" name="Google Shape;55;p9"/>
          <p:cNvSpPr txBox="1"/>
          <p:nvPr>
            <p:ph idx="1" type="body"/>
          </p:nvPr>
        </p:nvSpPr>
        <p:spPr>
          <a:xfrm>
            <a:off x="311700" y="1389600"/>
            <a:ext cx="57384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7" name="Google Shape;57;p9"/>
          <p:cNvPicPr preferRelativeResize="0"/>
          <p:nvPr/>
        </p:nvPicPr>
        <p:blipFill>
          <a:blip r:embed="rId3">
            <a:alphaModFix/>
          </a:blip>
          <a:stretch>
            <a:fillRect/>
          </a:stretch>
        </p:blipFill>
        <p:spPr>
          <a:xfrm>
            <a:off x="433250" y="4728951"/>
            <a:ext cx="3485998" cy="2621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 name="Shape 58"/>
        <p:cNvGrpSpPr/>
        <p:nvPr/>
      </p:nvGrpSpPr>
      <p:grpSpPr>
        <a:xfrm>
          <a:off x="0" y="0"/>
          <a:ext cx="0" cy="0"/>
          <a:chOff x="0" y="0"/>
          <a:chExt cx="0" cy="0"/>
        </a:xfrm>
      </p:grpSpPr>
      <p:sp>
        <p:nvSpPr>
          <p:cNvPr id="59" name="Google Shape;59;p10"/>
          <p:cNvSpPr txBox="1"/>
          <p:nvPr>
            <p:ph type="title"/>
          </p:nvPr>
        </p:nvSpPr>
        <p:spPr>
          <a:xfrm>
            <a:off x="490250" y="0"/>
            <a:ext cx="6367800" cy="27921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0" name="Google Shape;6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1" name="Google Shape;61;p10"/>
          <p:cNvPicPr preferRelativeResize="0"/>
          <p:nvPr/>
        </p:nvPicPr>
        <p:blipFill rotWithShape="1">
          <a:blip r:embed="rId2">
            <a:alphaModFix/>
          </a:blip>
          <a:srcRect b="0" l="0" r="49781" t="0"/>
          <a:stretch/>
        </p:blipFill>
        <p:spPr>
          <a:xfrm>
            <a:off x="8288000" y="284775"/>
            <a:ext cx="856001" cy="1696125"/>
          </a:xfrm>
          <a:prstGeom prst="rect">
            <a:avLst/>
          </a:prstGeom>
          <a:noFill/>
          <a:ln>
            <a:noFill/>
          </a:ln>
        </p:spPr>
      </p:pic>
      <p:pic>
        <p:nvPicPr>
          <p:cNvPr id="62" name="Google Shape;62;p10"/>
          <p:cNvPicPr preferRelativeResize="0"/>
          <p:nvPr/>
        </p:nvPicPr>
        <p:blipFill>
          <a:blip r:embed="rId3">
            <a:alphaModFix/>
          </a:blip>
          <a:stretch>
            <a:fillRect/>
          </a:stretch>
        </p:blipFill>
        <p:spPr>
          <a:xfrm>
            <a:off x="5149950" y="4728951"/>
            <a:ext cx="3485998" cy="262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theme" Target="../theme/theme2.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015659"/>
              </a:buClr>
              <a:buSzPts val="2800"/>
              <a:buFont typeface="Urbanist ExtraBold"/>
              <a:buNone/>
              <a:defRPr sz="2800">
                <a:solidFill>
                  <a:srgbClr val="015659"/>
                </a:solidFill>
                <a:latin typeface="Urbanist ExtraBold"/>
                <a:ea typeface="Urbanist ExtraBold"/>
                <a:cs typeface="Urbanist ExtraBold"/>
                <a:sym typeface="Urbanist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02BA7E"/>
              </a:buClr>
              <a:buSzPts val="1800"/>
              <a:buFont typeface="Urbanist"/>
              <a:buChar char="●"/>
              <a:defRPr b="1" sz="1800">
                <a:solidFill>
                  <a:srgbClr val="02BA7E"/>
                </a:solidFill>
                <a:latin typeface="Urbanist"/>
                <a:ea typeface="Urbanist"/>
                <a:cs typeface="Urbanist"/>
                <a:sym typeface="Urbanist"/>
              </a:defRPr>
            </a:lvl1pPr>
            <a:lvl2pPr indent="-317500" lvl="1" marL="9144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2pPr>
            <a:lvl3pPr indent="-317500" lvl="2" marL="13716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3pPr>
            <a:lvl4pPr indent="-317500" lvl="3" marL="18288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4pPr>
            <a:lvl5pPr indent="-317500" lvl="4" marL="22860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5pPr>
            <a:lvl6pPr indent="-317500" lvl="5" marL="27432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6pPr>
            <a:lvl7pPr indent="-317500" lvl="6" marL="32004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7pPr>
            <a:lvl8pPr indent="-317500" lvl="7" marL="36576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8pPr>
            <a:lvl9pPr indent="-317500" lvl="8" marL="41148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1" name="Shape 131"/>
        <p:cNvGrpSpPr/>
        <p:nvPr/>
      </p:nvGrpSpPr>
      <p:grpSpPr>
        <a:xfrm>
          <a:off x="0" y="0"/>
          <a:ext cx="0" cy="0"/>
          <a:chOff x="0" y="0"/>
          <a:chExt cx="0" cy="0"/>
        </a:xfrm>
      </p:grpSpPr>
      <p:sp>
        <p:nvSpPr>
          <p:cNvPr id="132" name="Google Shape;132;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015659"/>
              </a:buClr>
              <a:buSzPts val="2800"/>
              <a:buFont typeface="Urbanist ExtraBold"/>
              <a:buNone/>
              <a:defRPr sz="2800">
                <a:solidFill>
                  <a:srgbClr val="015659"/>
                </a:solidFill>
                <a:latin typeface="Urbanist ExtraBold"/>
                <a:ea typeface="Urbanist ExtraBold"/>
                <a:cs typeface="Urbanist ExtraBold"/>
                <a:sym typeface="Urbanist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33" name="Google Shape;133;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02BA7E"/>
              </a:buClr>
              <a:buSzPts val="1800"/>
              <a:buFont typeface="Urbanist"/>
              <a:buChar char="●"/>
              <a:defRPr b="1" sz="1800">
                <a:solidFill>
                  <a:srgbClr val="02BA7E"/>
                </a:solidFill>
                <a:latin typeface="Urbanist"/>
                <a:ea typeface="Urbanist"/>
                <a:cs typeface="Urbanist"/>
                <a:sym typeface="Urbanist"/>
              </a:defRPr>
            </a:lvl1pPr>
            <a:lvl2pPr indent="-317500" lvl="1" marL="9144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2pPr>
            <a:lvl3pPr indent="-317500" lvl="2" marL="13716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3pPr>
            <a:lvl4pPr indent="-317500" lvl="3" marL="18288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4pPr>
            <a:lvl5pPr indent="-317500" lvl="4" marL="22860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5pPr>
            <a:lvl6pPr indent="-317500" lvl="5" marL="27432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6pPr>
            <a:lvl7pPr indent="-317500" lvl="6" marL="32004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7pPr>
            <a:lvl8pPr indent="-317500" lvl="7" marL="36576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8pPr>
            <a:lvl9pPr indent="-317500" lvl="8" marL="4114800">
              <a:lnSpc>
                <a:spcPct val="115000"/>
              </a:lnSpc>
              <a:spcBef>
                <a:spcPts val="0"/>
              </a:spcBef>
              <a:spcAft>
                <a:spcPts val="0"/>
              </a:spcAft>
              <a:buClr>
                <a:schemeClr val="dk2"/>
              </a:buClr>
              <a:buSzPts val="1400"/>
              <a:buFont typeface="Urbanist"/>
              <a:buChar char="■"/>
              <a:defRPr>
                <a:solidFill>
                  <a:schemeClr val="dk2"/>
                </a:solidFill>
                <a:latin typeface="Urbanist"/>
                <a:ea typeface="Urbanist"/>
                <a:cs typeface="Urbanist"/>
                <a:sym typeface="Urbanist"/>
              </a:defRPr>
            </a:lvl9pPr>
          </a:lstStyle>
          <a:p/>
        </p:txBody>
      </p:sp>
      <p:sp>
        <p:nvSpPr>
          <p:cNvPr id="134" name="Google Shape;13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14.png"/><Relationship Id="rId5" Type="http://schemas.openxmlformats.org/officeDocument/2006/relationships/image" Target="../media/image28.png"/><Relationship Id="rId6" Type="http://schemas.openxmlformats.org/officeDocument/2006/relationships/image" Target="../media/image13.png"/><Relationship Id="rId7"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9.jpg"/><Relationship Id="rId7"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image" Target="../media/image21.png"/><Relationship Id="rId5"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hyperlink" Target="https://agbase.briterbridges.com/" TargetMode="External"/><Relationship Id="rId4" Type="http://schemas.openxmlformats.org/officeDocument/2006/relationships/hyperlink" Target="https://agbase.preview.briterbridges.com/login" TargetMode="External"/><Relationship Id="rId5" Type="http://schemas.openxmlformats.org/officeDocument/2006/relationships/image" Target="../media/image17.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51.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 name="Shape 235"/>
        <p:cNvGrpSpPr/>
        <p:nvPr/>
      </p:nvGrpSpPr>
      <p:grpSpPr>
        <a:xfrm>
          <a:off x="0" y="0"/>
          <a:ext cx="0" cy="0"/>
          <a:chOff x="0" y="0"/>
          <a:chExt cx="0" cy="0"/>
        </a:xfrm>
      </p:grpSpPr>
      <p:pic>
        <p:nvPicPr>
          <p:cNvPr id="236" name="Google Shape;236;p40"/>
          <p:cNvPicPr preferRelativeResize="0"/>
          <p:nvPr/>
        </p:nvPicPr>
        <p:blipFill rotWithShape="1">
          <a:blip r:embed="rId4">
            <a:alphaModFix/>
          </a:blip>
          <a:srcRect b="0" l="0" r="0" t="0"/>
          <a:stretch/>
        </p:blipFill>
        <p:spPr>
          <a:xfrm>
            <a:off x="279950" y="310255"/>
            <a:ext cx="4292048" cy="748795"/>
          </a:xfrm>
          <a:prstGeom prst="rect">
            <a:avLst/>
          </a:prstGeom>
          <a:noFill/>
          <a:ln>
            <a:noFill/>
          </a:ln>
        </p:spPr>
      </p:pic>
      <p:pic>
        <p:nvPicPr>
          <p:cNvPr id="237" name="Google Shape;237;p40"/>
          <p:cNvPicPr preferRelativeResize="0"/>
          <p:nvPr/>
        </p:nvPicPr>
        <p:blipFill rotWithShape="1">
          <a:blip r:embed="rId5">
            <a:alphaModFix/>
          </a:blip>
          <a:srcRect b="0" l="0" r="0" t="0"/>
          <a:stretch/>
        </p:blipFill>
        <p:spPr>
          <a:xfrm>
            <a:off x="3257127" y="1571055"/>
            <a:ext cx="2380125" cy="3571335"/>
          </a:xfrm>
          <a:prstGeom prst="rect">
            <a:avLst/>
          </a:prstGeom>
          <a:noFill/>
          <a:ln>
            <a:noFill/>
          </a:ln>
        </p:spPr>
      </p:pic>
      <p:pic>
        <p:nvPicPr>
          <p:cNvPr id="238" name="Google Shape;238;p40"/>
          <p:cNvPicPr preferRelativeResize="0"/>
          <p:nvPr/>
        </p:nvPicPr>
        <p:blipFill rotWithShape="1">
          <a:blip r:embed="rId6">
            <a:alphaModFix/>
          </a:blip>
          <a:srcRect b="0" l="0" r="0" t="0"/>
          <a:stretch/>
        </p:blipFill>
        <p:spPr>
          <a:xfrm>
            <a:off x="815738" y="2124339"/>
            <a:ext cx="2670376" cy="2103850"/>
          </a:xfrm>
          <a:prstGeom prst="rect">
            <a:avLst/>
          </a:prstGeom>
          <a:noFill/>
          <a:ln>
            <a:noFill/>
          </a:ln>
        </p:spPr>
      </p:pic>
      <p:pic>
        <p:nvPicPr>
          <p:cNvPr id="239" name="Google Shape;239;p40"/>
          <p:cNvPicPr preferRelativeResize="0"/>
          <p:nvPr/>
        </p:nvPicPr>
        <p:blipFill rotWithShape="1">
          <a:blip r:embed="rId7">
            <a:alphaModFix/>
          </a:blip>
          <a:srcRect b="0" l="0" r="0" t="0"/>
          <a:stretch/>
        </p:blipFill>
        <p:spPr>
          <a:xfrm>
            <a:off x="5882677" y="2349318"/>
            <a:ext cx="2774025" cy="1606324"/>
          </a:xfrm>
          <a:prstGeom prst="rect">
            <a:avLst/>
          </a:prstGeom>
          <a:noFill/>
          <a:ln>
            <a:noFill/>
          </a:ln>
        </p:spPr>
      </p:pic>
      <p:sp>
        <p:nvSpPr>
          <p:cNvPr id="240" name="Google Shape;240;p40"/>
          <p:cNvSpPr txBox="1"/>
          <p:nvPr/>
        </p:nvSpPr>
        <p:spPr>
          <a:xfrm>
            <a:off x="7434192" y="4494875"/>
            <a:ext cx="15801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lt1"/>
                </a:solidFill>
                <a:latin typeface="Montserrat Medium"/>
                <a:ea typeface="Montserrat Medium"/>
                <a:cs typeface="Montserrat Medium"/>
                <a:sym typeface="Montserrat Medium"/>
              </a:rPr>
              <a:t>#ALE2024</a:t>
            </a:r>
            <a:endParaRPr b="0" i="0" sz="11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Montserrat Medium"/>
                <a:ea typeface="Montserrat Medium"/>
                <a:cs typeface="Montserrat Medium"/>
                <a:sym typeface="Montserrat Medium"/>
              </a:rPr>
              <a:t>#AgriFinALE2024</a:t>
            </a:r>
            <a:endParaRPr b="0" i="0" sz="1100" u="none" cap="none" strike="noStrike">
              <a:solidFill>
                <a:schemeClr val="lt1"/>
              </a:solidFill>
              <a:latin typeface="Montserrat Medium"/>
              <a:ea typeface="Montserrat Medium"/>
              <a:cs typeface="Montserrat Medium"/>
              <a:sym typeface="Montserra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AgTech trends emerging in the last year</a:t>
            </a:r>
            <a:endParaRPr/>
          </a:p>
        </p:txBody>
      </p:sp>
      <p:sp>
        <p:nvSpPr>
          <p:cNvPr id="323" name="Google Shape;323;p49"/>
          <p:cNvSpPr txBox="1"/>
          <p:nvPr>
            <p:ph type="title"/>
          </p:nvPr>
        </p:nvSpPr>
        <p:spPr>
          <a:xfrm>
            <a:off x="265500" y="12331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ct val="26190"/>
              <a:buFont typeface="Arial"/>
              <a:buNone/>
            </a:pPr>
            <a:r>
              <a:rPr lang="en"/>
              <a:t>State of AgTech </a:t>
            </a:r>
            <a:endParaRPr/>
          </a:p>
          <a:p>
            <a:pPr indent="0" lvl="0" marL="0" rtl="0" algn="ctr">
              <a:spcBef>
                <a:spcPts val="0"/>
              </a:spcBef>
              <a:spcAft>
                <a:spcPts val="0"/>
              </a:spcAft>
              <a:buNone/>
            </a:pPr>
            <a:r>
              <a:rPr lang="en"/>
              <a:t>Investment 2024</a:t>
            </a:r>
            <a:endParaRPr/>
          </a:p>
        </p:txBody>
      </p:sp>
      <p:pic>
        <p:nvPicPr>
          <p:cNvPr id="324" name="Google Shape;324;p49"/>
          <p:cNvPicPr preferRelativeResize="0"/>
          <p:nvPr>
            <p:ph idx="2" type="pic"/>
          </p:nvPr>
        </p:nvPicPr>
        <p:blipFill rotWithShape="1">
          <a:blip r:embed="rId3">
            <a:alphaModFix/>
          </a:blip>
          <a:srcRect b="0" l="20366" r="20360" t="0"/>
          <a:stretch/>
        </p:blipFill>
        <p:spPr>
          <a:xfrm>
            <a:off x="4570175" y="9150"/>
            <a:ext cx="4574100" cy="514350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080">
                <a:solidFill>
                  <a:srgbClr val="FBD87D"/>
                </a:solidFill>
              </a:rPr>
              <a:t>State of Investment in Agtech in Africa 2024</a:t>
            </a:r>
            <a:endParaRPr sz="2180"/>
          </a:p>
        </p:txBody>
      </p:sp>
      <p:sp>
        <p:nvSpPr>
          <p:cNvPr id="330" name="Google Shape;330;p5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AgTech trends emerging in the last year</a:t>
            </a:r>
            <a:endParaRPr/>
          </a:p>
          <a:p>
            <a:pPr indent="0" lvl="0" marL="0" rtl="0" algn="l">
              <a:spcBef>
                <a:spcPts val="0"/>
              </a:spcBef>
              <a:spcAft>
                <a:spcPts val="0"/>
              </a:spcAft>
              <a:buNone/>
            </a:pPr>
            <a:r>
              <a:t/>
            </a:r>
            <a:endParaRPr/>
          </a:p>
        </p:txBody>
      </p:sp>
      <p:pic>
        <p:nvPicPr>
          <p:cNvPr id="331" name="Google Shape;331;p50"/>
          <p:cNvPicPr preferRelativeResize="0"/>
          <p:nvPr>
            <p:ph idx="2" type="pic"/>
          </p:nvPr>
        </p:nvPicPr>
        <p:blipFill rotWithShape="1">
          <a:blip r:embed="rId3">
            <a:alphaModFix/>
          </a:blip>
          <a:srcRect b="0" l="20345" r="20339" t="0"/>
          <a:stretch/>
        </p:blipFill>
        <p:spPr>
          <a:xfrm>
            <a:off x="4570175" y="9150"/>
            <a:ext cx="4574100" cy="514350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1"/>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Trends from the last 12 months</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10 trends shaping the new baseline for AgTech Investment in Africa</a:t>
            </a:r>
            <a:endParaRPr sz="2000">
              <a:latin typeface="Urbanist"/>
              <a:ea typeface="Urbanist"/>
              <a:cs typeface="Urbanist"/>
              <a:sym typeface="Urbanist"/>
            </a:endParaRPr>
          </a:p>
        </p:txBody>
      </p:sp>
      <p:sp>
        <p:nvSpPr>
          <p:cNvPr id="337" name="Google Shape;337;p51"/>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pic>
        <p:nvPicPr>
          <p:cNvPr descr="preencoded.png" id="338" name="Google Shape;338;p51"/>
          <p:cNvPicPr preferRelativeResize="0"/>
          <p:nvPr/>
        </p:nvPicPr>
        <p:blipFill rotWithShape="1">
          <a:blip r:embed="rId3">
            <a:alphaModFix/>
          </a:blip>
          <a:srcRect b="0" l="0" r="0" t="0"/>
          <a:stretch/>
        </p:blipFill>
        <p:spPr>
          <a:xfrm>
            <a:off x="431848" y="1866375"/>
            <a:ext cx="3008332" cy="7763"/>
          </a:xfrm>
          <a:prstGeom prst="rect">
            <a:avLst/>
          </a:prstGeom>
          <a:noFill/>
          <a:ln>
            <a:noFill/>
          </a:ln>
        </p:spPr>
      </p:pic>
      <p:pic>
        <p:nvPicPr>
          <p:cNvPr descr="preencoded.png" id="339" name="Google Shape;339;p51"/>
          <p:cNvPicPr preferRelativeResize="0"/>
          <p:nvPr/>
        </p:nvPicPr>
        <p:blipFill rotWithShape="1">
          <a:blip r:embed="rId3">
            <a:alphaModFix/>
          </a:blip>
          <a:srcRect b="0" l="0" r="0" t="0"/>
          <a:stretch/>
        </p:blipFill>
        <p:spPr>
          <a:xfrm>
            <a:off x="431848" y="2529506"/>
            <a:ext cx="3008332" cy="7763"/>
          </a:xfrm>
          <a:prstGeom prst="rect">
            <a:avLst/>
          </a:prstGeom>
          <a:noFill/>
          <a:ln>
            <a:noFill/>
          </a:ln>
        </p:spPr>
      </p:pic>
      <p:pic>
        <p:nvPicPr>
          <p:cNvPr descr="preencoded.png" id="340" name="Google Shape;340;p51"/>
          <p:cNvPicPr preferRelativeResize="0"/>
          <p:nvPr/>
        </p:nvPicPr>
        <p:blipFill rotWithShape="1">
          <a:blip r:embed="rId3">
            <a:alphaModFix/>
          </a:blip>
          <a:srcRect b="0" l="0" r="0" t="0"/>
          <a:stretch/>
        </p:blipFill>
        <p:spPr>
          <a:xfrm>
            <a:off x="431848" y="3127941"/>
            <a:ext cx="3008332" cy="7763"/>
          </a:xfrm>
          <a:prstGeom prst="rect">
            <a:avLst/>
          </a:prstGeom>
          <a:noFill/>
          <a:ln>
            <a:noFill/>
          </a:ln>
        </p:spPr>
      </p:pic>
      <p:pic>
        <p:nvPicPr>
          <p:cNvPr descr="preencoded.png" id="341" name="Google Shape;341;p51"/>
          <p:cNvPicPr preferRelativeResize="0"/>
          <p:nvPr/>
        </p:nvPicPr>
        <p:blipFill rotWithShape="1">
          <a:blip r:embed="rId3">
            <a:alphaModFix/>
          </a:blip>
          <a:srcRect b="0" l="0" r="0" t="0"/>
          <a:stretch/>
        </p:blipFill>
        <p:spPr>
          <a:xfrm>
            <a:off x="431848" y="3795115"/>
            <a:ext cx="3008332" cy="7763"/>
          </a:xfrm>
          <a:prstGeom prst="rect">
            <a:avLst/>
          </a:prstGeom>
          <a:noFill/>
          <a:ln>
            <a:noFill/>
          </a:ln>
        </p:spPr>
      </p:pic>
      <p:sp>
        <p:nvSpPr>
          <p:cNvPr id="342" name="Google Shape;342;p51"/>
          <p:cNvSpPr/>
          <p:nvPr/>
        </p:nvSpPr>
        <p:spPr>
          <a:xfrm>
            <a:off x="899554" y="1431700"/>
            <a:ext cx="2582700" cy="327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AgTech funding stabilising but wider ecosystem still in decline </a:t>
            </a:r>
            <a:endParaRPr b="1" sz="1100">
              <a:solidFill>
                <a:srgbClr val="07BA7E"/>
              </a:solidFill>
              <a:latin typeface="Urbanist"/>
              <a:ea typeface="Urbanist"/>
              <a:cs typeface="Urbanist"/>
              <a:sym typeface="Urbanist"/>
            </a:endParaRPr>
          </a:p>
        </p:txBody>
      </p:sp>
      <p:sp>
        <p:nvSpPr>
          <p:cNvPr id="343" name="Google Shape;343;p51"/>
          <p:cNvSpPr/>
          <p:nvPr/>
        </p:nvSpPr>
        <p:spPr>
          <a:xfrm>
            <a:off x="899559" y="2133177"/>
            <a:ext cx="2582700" cy="151800"/>
          </a:xfrm>
          <a:prstGeom prst="rect">
            <a:avLst/>
          </a:prstGeom>
          <a:noFill/>
          <a:ln>
            <a:noFill/>
          </a:ln>
        </p:spPr>
        <p:txBody>
          <a:bodyPr anchorCtr="0" anchor="ctr" bIns="0" lIns="0" spcFirstLastPara="1" rIns="0" wrap="square" tIns="0">
            <a:noAutofit/>
          </a:bodyPr>
          <a:lstStyle/>
          <a:p>
            <a:pPr indent="0" lvl="0" marL="0" marR="0" rtl="0" algn="l">
              <a:lnSpc>
                <a:spcPct val="102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Very early stage funding grew, later stage funding remained stable`</a:t>
            </a:r>
            <a:endParaRPr b="1" sz="1100">
              <a:solidFill>
                <a:srgbClr val="07BA7E"/>
              </a:solidFill>
              <a:latin typeface="Urbanist"/>
              <a:ea typeface="Urbanist"/>
              <a:cs typeface="Urbanist"/>
              <a:sym typeface="Urbanist"/>
            </a:endParaRPr>
          </a:p>
        </p:txBody>
      </p:sp>
      <p:sp>
        <p:nvSpPr>
          <p:cNvPr id="344" name="Google Shape;344;p51"/>
          <p:cNvSpPr/>
          <p:nvPr/>
        </p:nvSpPr>
        <p:spPr>
          <a:xfrm>
            <a:off x="899554" y="2623381"/>
            <a:ext cx="2582700" cy="412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Semi-commercial and non-commercial funders driving funding</a:t>
            </a:r>
            <a:endParaRPr b="1" sz="1100">
              <a:solidFill>
                <a:srgbClr val="07BA7E"/>
              </a:solidFill>
              <a:latin typeface="Urbanist"/>
              <a:ea typeface="Urbanist"/>
              <a:cs typeface="Urbanist"/>
              <a:sym typeface="Urbanist"/>
            </a:endParaRPr>
          </a:p>
        </p:txBody>
      </p:sp>
      <p:sp>
        <p:nvSpPr>
          <p:cNvPr id="345" name="Google Shape;345;p51"/>
          <p:cNvSpPr/>
          <p:nvPr/>
        </p:nvSpPr>
        <p:spPr>
          <a:xfrm>
            <a:off x="899554" y="3914398"/>
            <a:ext cx="2582700" cy="412500"/>
          </a:xfrm>
          <a:prstGeom prst="rect">
            <a:avLst/>
          </a:prstGeom>
          <a:noFill/>
          <a:ln>
            <a:noFill/>
          </a:ln>
        </p:spPr>
        <p:txBody>
          <a:bodyPr anchorCtr="0" anchor="ctr" bIns="0" lIns="0" spcFirstLastPara="1" rIns="0" wrap="square" tIns="0">
            <a:noAutofit/>
          </a:bodyPr>
          <a:lstStyle/>
          <a:p>
            <a:pPr indent="0" lvl="0" marL="0" marR="0" rtl="0" algn="l">
              <a:lnSpc>
                <a:spcPct val="102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Mixed-gender Agtechs securing larger volume of funding, but funding for all women-founded teams lagging.</a:t>
            </a:r>
            <a:endParaRPr b="1" sz="1100">
              <a:solidFill>
                <a:srgbClr val="07BA7E"/>
              </a:solidFill>
              <a:latin typeface="Urbanist"/>
              <a:ea typeface="Urbanist"/>
              <a:cs typeface="Urbanist"/>
              <a:sym typeface="Urbanist"/>
            </a:endParaRPr>
          </a:p>
        </p:txBody>
      </p:sp>
      <p:sp>
        <p:nvSpPr>
          <p:cNvPr id="346" name="Google Shape;346;p51"/>
          <p:cNvSpPr/>
          <p:nvPr/>
        </p:nvSpPr>
        <p:spPr>
          <a:xfrm>
            <a:off x="899559" y="3323912"/>
            <a:ext cx="2582700" cy="327600"/>
          </a:xfrm>
          <a:prstGeom prst="rect">
            <a:avLst/>
          </a:prstGeom>
          <a:noFill/>
          <a:ln>
            <a:noFill/>
          </a:ln>
        </p:spPr>
        <p:txBody>
          <a:bodyPr anchorCtr="0" anchor="ctr" bIns="0" lIns="0" spcFirstLastPara="1" rIns="0" wrap="square" tIns="0">
            <a:noAutofit/>
          </a:bodyPr>
          <a:lstStyle/>
          <a:p>
            <a:pPr indent="0" lvl="0" marL="0" marR="0" rtl="0" algn="l">
              <a:lnSpc>
                <a:spcPct val="102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Increasing diversification of funding instruments emerging</a:t>
            </a:r>
            <a:endParaRPr b="1" sz="1100">
              <a:solidFill>
                <a:srgbClr val="07BA7E"/>
              </a:solidFill>
              <a:latin typeface="Urbanist"/>
              <a:ea typeface="Urbanist"/>
              <a:cs typeface="Urbanist"/>
              <a:sym typeface="Urbanist"/>
            </a:endParaRPr>
          </a:p>
        </p:txBody>
      </p:sp>
      <p:sp>
        <p:nvSpPr>
          <p:cNvPr id="347" name="Google Shape;347;p51"/>
          <p:cNvSpPr/>
          <p:nvPr/>
        </p:nvSpPr>
        <p:spPr>
          <a:xfrm>
            <a:off x="454555" y="1523639"/>
            <a:ext cx="3300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#1</a:t>
            </a:r>
            <a:endParaRPr b="0" i="0" sz="1600" u="none" cap="none" strike="noStrike">
              <a:solidFill>
                <a:srgbClr val="000000"/>
              </a:solidFill>
              <a:latin typeface="Calibri"/>
              <a:ea typeface="Calibri"/>
              <a:cs typeface="Calibri"/>
              <a:sym typeface="Calibri"/>
            </a:endParaRPr>
          </a:p>
        </p:txBody>
      </p:sp>
      <p:sp>
        <p:nvSpPr>
          <p:cNvPr id="348" name="Google Shape;348;p51"/>
          <p:cNvSpPr/>
          <p:nvPr/>
        </p:nvSpPr>
        <p:spPr>
          <a:xfrm>
            <a:off x="454555" y="2147582"/>
            <a:ext cx="3300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#2</a:t>
            </a:r>
            <a:endParaRPr b="0" i="0" sz="1600" u="none" cap="none" strike="noStrike">
              <a:solidFill>
                <a:srgbClr val="000000"/>
              </a:solidFill>
              <a:latin typeface="Calibri"/>
              <a:ea typeface="Calibri"/>
              <a:cs typeface="Calibri"/>
              <a:sym typeface="Calibri"/>
            </a:endParaRPr>
          </a:p>
        </p:txBody>
      </p:sp>
      <p:sp>
        <p:nvSpPr>
          <p:cNvPr id="349" name="Google Shape;349;p51"/>
          <p:cNvSpPr/>
          <p:nvPr/>
        </p:nvSpPr>
        <p:spPr>
          <a:xfrm>
            <a:off x="454582" y="2771525"/>
            <a:ext cx="3300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#3</a:t>
            </a:r>
            <a:endParaRPr b="0" i="0" sz="1600" u="none" cap="none" strike="noStrike">
              <a:solidFill>
                <a:srgbClr val="000000"/>
              </a:solidFill>
              <a:latin typeface="Calibri"/>
              <a:ea typeface="Calibri"/>
              <a:cs typeface="Calibri"/>
              <a:sym typeface="Calibri"/>
            </a:endParaRPr>
          </a:p>
        </p:txBody>
      </p:sp>
      <p:sp>
        <p:nvSpPr>
          <p:cNvPr id="350" name="Google Shape;350;p51"/>
          <p:cNvSpPr/>
          <p:nvPr/>
        </p:nvSpPr>
        <p:spPr>
          <a:xfrm>
            <a:off x="454527" y="3395468"/>
            <a:ext cx="3300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#4</a:t>
            </a:r>
            <a:endParaRPr b="0" i="0" sz="1600" u="none" cap="none" strike="noStrike">
              <a:solidFill>
                <a:srgbClr val="000000"/>
              </a:solidFill>
              <a:latin typeface="Calibri"/>
              <a:ea typeface="Calibri"/>
              <a:cs typeface="Calibri"/>
              <a:sym typeface="Calibri"/>
            </a:endParaRPr>
          </a:p>
        </p:txBody>
      </p:sp>
      <p:sp>
        <p:nvSpPr>
          <p:cNvPr id="351" name="Google Shape;351;p51"/>
          <p:cNvSpPr/>
          <p:nvPr/>
        </p:nvSpPr>
        <p:spPr>
          <a:xfrm>
            <a:off x="142575" y="4019401"/>
            <a:ext cx="6588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#5</a:t>
            </a:r>
            <a:endParaRPr b="0" i="0" sz="1600" u="none" cap="none" strike="noStrike">
              <a:solidFill>
                <a:srgbClr val="000000"/>
              </a:solidFill>
              <a:latin typeface="Calibri"/>
              <a:ea typeface="Calibri"/>
              <a:cs typeface="Calibri"/>
              <a:sym typeface="Calibri"/>
            </a:endParaRPr>
          </a:p>
        </p:txBody>
      </p:sp>
      <p:pic>
        <p:nvPicPr>
          <p:cNvPr descr="preencoded.png" id="352" name="Google Shape;352;p51"/>
          <p:cNvPicPr preferRelativeResize="0"/>
          <p:nvPr/>
        </p:nvPicPr>
        <p:blipFill rotWithShape="1">
          <a:blip r:embed="rId3">
            <a:alphaModFix/>
          </a:blip>
          <a:srcRect b="0" l="0" r="0" t="0"/>
          <a:stretch/>
        </p:blipFill>
        <p:spPr>
          <a:xfrm>
            <a:off x="3745054" y="1866374"/>
            <a:ext cx="2786605" cy="7763"/>
          </a:xfrm>
          <a:prstGeom prst="rect">
            <a:avLst/>
          </a:prstGeom>
          <a:noFill/>
          <a:ln>
            <a:noFill/>
          </a:ln>
        </p:spPr>
      </p:pic>
      <p:pic>
        <p:nvPicPr>
          <p:cNvPr descr="preencoded.png" id="353" name="Google Shape;353;p51"/>
          <p:cNvPicPr preferRelativeResize="0"/>
          <p:nvPr/>
        </p:nvPicPr>
        <p:blipFill rotWithShape="1">
          <a:blip r:embed="rId3">
            <a:alphaModFix/>
          </a:blip>
          <a:srcRect b="0" l="0" r="0" t="0"/>
          <a:stretch/>
        </p:blipFill>
        <p:spPr>
          <a:xfrm>
            <a:off x="3745054" y="2529505"/>
            <a:ext cx="2786605" cy="7763"/>
          </a:xfrm>
          <a:prstGeom prst="rect">
            <a:avLst/>
          </a:prstGeom>
          <a:noFill/>
          <a:ln>
            <a:noFill/>
          </a:ln>
        </p:spPr>
      </p:pic>
      <p:pic>
        <p:nvPicPr>
          <p:cNvPr descr="preencoded.png" id="354" name="Google Shape;354;p51"/>
          <p:cNvPicPr preferRelativeResize="0"/>
          <p:nvPr/>
        </p:nvPicPr>
        <p:blipFill rotWithShape="1">
          <a:blip r:embed="rId3">
            <a:alphaModFix/>
          </a:blip>
          <a:srcRect b="0" l="0" r="0" t="0"/>
          <a:stretch/>
        </p:blipFill>
        <p:spPr>
          <a:xfrm>
            <a:off x="3745054" y="3127940"/>
            <a:ext cx="2786605" cy="7763"/>
          </a:xfrm>
          <a:prstGeom prst="rect">
            <a:avLst/>
          </a:prstGeom>
          <a:noFill/>
          <a:ln>
            <a:noFill/>
          </a:ln>
        </p:spPr>
      </p:pic>
      <p:pic>
        <p:nvPicPr>
          <p:cNvPr descr="preencoded.png" id="355" name="Google Shape;355;p51"/>
          <p:cNvPicPr preferRelativeResize="0"/>
          <p:nvPr/>
        </p:nvPicPr>
        <p:blipFill rotWithShape="1">
          <a:blip r:embed="rId3">
            <a:alphaModFix/>
          </a:blip>
          <a:srcRect b="0" l="0" r="0" t="0"/>
          <a:stretch/>
        </p:blipFill>
        <p:spPr>
          <a:xfrm>
            <a:off x="3745054" y="3795114"/>
            <a:ext cx="2786605" cy="7763"/>
          </a:xfrm>
          <a:prstGeom prst="rect">
            <a:avLst/>
          </a:prstGeom>
          <a:noFill/>
          <a:ln>
            <a:noFill/>
          </a:ln>
        </p:spPr>
      </p:pic>
      <p:sp>
        <p:nvSpPr>
          <p:cNvPr id="356" name="Google Shape;356;p51"/>
          <p:cNvSpPr/>
          <p:nvPr/>
        </p:nvSpPr>
        <p:spPr>
          <a:xfrm>
            <a:off x="4178288" y="1431700"/>
            <a:ext cx="2392500" cy="327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On-farm solutions growing while post-farm solutions fall.</a:t>
            </a:r>
            <a:endParaRPr b="1" sz="1100">
              <a:solidFill>
                <a:srgbClr val="07BA7E"/>
              </a:solidFill>
              <a:latin typeface="Urbanist"/>
              <a:ea typeface="Urbanist"/>
              <a:cs typeface="Urbanist"/>
              <a:sym typeface="Urbanist"/>
            </a:endParaRPr>
          </a:p>
        </p:txBody>
      </p:sp>
      <p:sp>
        <p:nvSpPr>
          <p:cNvPr id="357" name="Google Shape;357;p51"/>
          <p:cNvSpPr/>
          <p:nvPr/>
        </p:nvSpPr>
        <p:spPr>
          <a:xfrm>
            <a:off x="4178293" y="2133177"/>
            <a:ext cx="2392500" cy="151800"/>
          </a:xfrm>
          <a:prstGeom prst="rect">
            <a:avLst/>
          </a:prstGeom>
          <a:noFill/>
          <a:ln>
            <a:noFill/>
          </a:ln>
        </p:spPr>
        <p:txBody>
          <a:bodyPr anchorCtr="0" anchor="ctr" bIns="0" lIns="0" spcFirstLastPara="1" rIns="0" wrap="square" tIns="0">
            <a:noAutofit/>
          </a:bodyPr>
          <a:lstStyle/>
          <a:p>
            <a:pPr indent="0" lvl="0" marL="0" marR="0" rtl="0" algn="l">
              <a:lnSpc>
                <a:spcPct val="102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Asset-heavy Agtechs attracting more funding.</a:t>
            </a:r>
            <a:endParaRPr b="1" sz="1100">
              <a:solidFill>
                <a:srgbClr val="07BA7E"/>
              </a:solidFill>
              <a:latin typeface="Urbanist"/>
              <a:ea typeface="Urbanist"/>
              <a:cs typeface="Urbanist"/>
              <a:sym typeface="Urbanist"/>
            </a:endParaRPr>
          </a:p>
        </p:txBody>
      </p:sp>
      <p:sp>
        <p:nvSpPr>
          <p:cNvPr id="358" name="Google Shape;358;p51"/>
          <p:cNvSpPr/>
          <p:nvPr/>
        </p:nvSpPr>
        <p:spPr>
          <a:xfrm>
            <a:off x="4178288" y="2623381"/>
            <a:ext cx="2392500" cy="412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AI gaining traction in deals, but not funding.</a:t>
            </a:r>
            <a:endParaRPr b="1" sz="1100">
              <a:solidFill>
                <a:srgbClr val="07BA7E"/>
              </a:solidFill>
              <a:latin typeface="Urbanist"/>
              <a:ea typeface="Urbanist"/>
              <a:cs typeface="Urbanist"/>
              <a:sym typeface="Urbanist"/>
            </a:endParaRPr>
          </a:p>
        </p:txBody>
      </p:sp>
      <p:sp>
        <p:nvSpPr>
          <p:cNvPr id="359" name="Google Shape;359;p51"/>
          <p:cNvSpPr/>
          <p:nvPr/>
        </p:nvSpPr>
        <p:spPr>
          <a:xfrm>
            <a:off x="4178283" y="3914397"/>
            <a:ext cx="2683200" cy="412500"/>
          </a:xfrm>
          <a:prstGeom prst="rect">
            <a:avLst/>
          </a:prstGeom>
          <a:noFill/>
          <a:ln>
            <a:noFill/>
          </a:ln>
        </p:spPr>
        <p:txBody>
          <a:bodyPr anchorCtr="0" anchor="ctr" bIns="0" lIns="0" spcFirstLastPara="1" rIns="0" wrap="square" tIns="0">
            <a:noAutofit/>
          </a:bodyPr>
          <a:lstStyle/>
          <a:p>
            <a:pPr indent="0" lvl="0" marL="0" marR="0" rtl="0" algn="l">
              <a:lnSpc>
                <a:spcPct val="102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Kenya, Ethiopia, DRC and Zambia only markets that saw growth in Agtech funding</a:t>
            </a:r>
            <a:endParaRPr b="1" sz="1100">
              <a:solidFill>
                <a:srgbClr val="07BA7E"/>
              </a:solidFill>
              <a:latin typeface="Urbanist"/>
              <a:ea typeface="Urbanist"/>
              <a:cs typeface="Urbanist"/>
              <a:sym typeface="Urbanist"/>
            </a:endParaRPr>
          </a:p>
        </p:txBody>
      </p:sp>
      <p:sp>
        <p:nvSpPr>
          <p:cNvPr id="360" name="Google Shape;360;p51"/>
          <p:cNvSpPr/>
          <p:nvPr/>
        </p:nvSpPr>
        <p:spPr>
          <a:xfrm>
            <a:off x="4178293" y="3323911"/>
            <a:ext cx="2392500" cy="327600"/>
          </a:xfrm>
          <a:prstGeom prst="rect">
            <a:avLst/>
          </a:prstGeom>
          <a:noFill/>
          <a:ln>
            <a:noFill/>
          </a:ln>
        </p:spPr>
        <p:txBody>
          <a:bodyPr anchorCtr="0" anchor="ctr" bIns="0" lIns="0" spcFirstLastPara="1" rIns="0" wrap="square" tIns="0">
            <a:noAutofit/>
          </a:bodyPr>
          <a:lstStyle/>
          <a:p>
            <a:pPr indent="0" lvl="0" marL="0" marR="0" rtl="0" algn="l">
              <a:lnSpc>
                <a:spcPct val="102000"/>
              </a:lnSpc>
              <a:spcBef>
                <a:spcPts val="0"/>
              </a:spcBef>
              <a:spcAft>
                <a:spcPts val="0"/>
              </a:spcAft>
              <a:buClr>
                <a:srgbClr val="000000"/>
              </a:buClr>
              <a:buSzPts val="1100"/>
              <a:buFont typeface="Urbanist"/>
              <a:buNone/>
            </a:pPr>
            <a:r>
              <a:rPr b="1" lang="en" sz="1100">
                <a:solidFill>
                  <a:srgbClr val="07BA7E"/>
                </a:solidFill>
                <a:latin typeface="Urbanist"/>
                <a:ea typeface="Urbanist"/>
                <a:cs typeface="Urbanist"/>
                <a:sym typeface="Urbanist"/>
              </a:rPr>
              <a:t>Climate shaping the direction of funding.</a:t>
            </a:r>
            <a:endParaRPr b="1" sz="1100">
              <a:solidFill>
                <a:srgbClr val="07BA7E"/>
              </a:solidFill>
              <a:latin typeface="Urbanist"/>
              <a:ea typeface="Urbanist"/>
              <a:cs typeface="Urbanist"/>
              <a:sym typeface="Urbanist"/>
            </a:endParaRPr>
          </a:p>
        </p:txBody>
      </p:sp>
      <p:sp>
        <p:nvSpPr>
          <p:cNvPr id="361" name="Google Shape;361;p51"/>
          <p:cNvSpPr/>
          <p:nvPr/>
        </p:nvSpPr>
        <p:spPr>
          <a:xfrm>
            <a:off x="3710360" y="1523639"/>
            <a:ext cx="3462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a:t>
            </a:r>
            <a:r>
              <a:rPr lang="en" sz="1600">
                <a:solidFill>
                  <a:srgbClr val="165937"/>
                </a:solidFill>
                <a:latin typeface="Urbanist ExtraBold"/>
                <a:ea typeface="Urbanist ExtraBold"/>
                <a:cs typeface="Urbanist ExtraBold"/>
                <a:sym typeface="Urbanist ExtraBold"/>
              </a:rPr>
              <a:t>6</a:t>
            </a:r>
            <a:endParaRPr b="0" i="0" sz="1600" u="none" cap="none" strike="noStrike">
              <a:solidFill>
                <a:srgbClr val="000000"/>
              </a:solidFill>
              <a:latin typeface="Calibri"/>
              <a:ea typeface="Calibri"/>
              <a:cs typeface="Calibri"/>
              <a:sym typeface="Calibri"/>
            </a:endParaRPr>
          </a:p>
        </p:txBody>
      </p:sp>
      <p:sp>
        <p:nvSpPr>
          <p:cNvPr id="362" name="Google Shape;362;p51"/>
          <p:cNvSpPr/>
          <p:nvPr/>
        </p:nvSpPr>
        <p:spPr>
          <a:xfrm>
            <a:off x="3710360" y="2147582"/>
            <a:ext cx="3462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a:t>
            </a:r>
            <a:r>
              <a:rPr lang="en" sz="1600">
                <a:solidFill>
                  <a:srgbClr val="165937"/>
                </a:solidFill>
                <a:latin typeface="Urbanist ExtraBold"/>
                <a:ea typeface="Urbanist ExtraBold"/>
                <a:cs typeface="Urbanist ExtraBold"/>
                <a:sym typeface="Urbanist ExtraBold"/>
              </a:rPr>
              <a:t>7</a:t>
            </a:r>
            <a:endParaRPr b="0" i="0" sz="1600" u="none" cap="none" strike="noStrike">
              <a:solidFill>
                <a:srgbClr val="000000"/>
              </a:solidFill>
              <a:latin typeface="Calibri"/>
              <a:ea typeface="Calibri"/>
              <a:cs typeface="Calibri"/>
              <a:sym typeface="Calibri"/>
            </a:endParaRPr>
          </a:p>
        </p:txBody>
      </p:sp>
      <p:sp>
        <p:nvSpPr>
          <p:cNvPr id="363" name="Google Shape;363;p51"/>
          <p:cNvSpPr/>
          <p:nvPr/>
        </p:nvSpPr>
        <p:spPr>
          <a:xfrm>
            <a:off x="3710389" y="2771525"/>
            <a:ext cx="3462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a:t>
            </a:r>
            <a:r>
              <a:rPr lang="en" sz="1600">
                <a:solidFill>
                  <a:srgbClr val="165937"/>
                </a:solidFill>
                <a:latin typeface="Urbanist ExtraBold"/>
                <a:ea typeface="Urbanist ExtraBold"/>
                <a:cs typeface="Urbanist ExtraBold"/>
                <a:sym typeface="Urbanist ExtraBold"/>
              </a:rPr>
              <a:t>8</a:t>
            </a:r>
            <a:endParaRPr b="0" i="0" sz="1600" u="none" cap="none" strike="noStrike">
              <a:solidFill>
                <a:srgbClr val="000000"/>
              </a:solidFill>
              <a:latin typeface="Calibri"/>
              <a:ea typeface="Calibri"/>
              <a:cs typeface="Calibri"/>
              <a:sym typeface="Calibri"/>
            </a:endParaRPr>
          </a:p>
        </p:txBody>
      </p:sp>
      <p:sp>
        <p:nvSpPr>
          <p:cNvPr id="364" name="Google Shape;364;p51"/>
          <p:cNvSpPr/>
          <p:nvPr/>
        </p:nvSpPr>
        <p:spPr>
          <a:xfrm>
            <a:off x="3710331" y="3395468"/>
            <a:ext cx="3462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a:t>
            </a:r>
            <a:r>
              <a:rPr lang="en" sz="1600">
                <a:solidFill>
                  <a:srgbClr val="165937"/>
                </a:solidFill>
                <a:latin typeface="Urbanist ExtraBold"/>
                <a:ea typeface="Urbanist ExtraBold"/>
                <a:cs typeface="Urbanist ExtraBold"/>
                <a:sym typeface="Urbanist ExtraBold"/>
              </a:rPr>
              <a:t>9</a:t>
            </a:r>
            <a:endParaRPr b="0" i="0" sz="1600" u="none" cap="none" strike="noStrike">
              <a:solidFill>
                <a:srgbClr val="000000"/>
              </a:solidFill>
              <a:latin typeface="Calibri"/>
              <a:ea typeface="Calibri"/>
              <a:cs typeface="Calibri"/>
              <a:sym typeface="Calibri"/>
            </a:endParaRPr>
          </a:p>
        </p:txBody>
      </p:sp>
      <p:sp>
        <p:nvSpPr>
          <p:cNvPr id="365" name="Google Shape;365;p51"/>
          <p:cNvSpPr/>
          <p:nvPr/>
        </p:nvSpPr>
        <p:spPr>
          <a:xfrm>
            <a:off x="3383050" y="4019400"/>
            <a:ext cx="6912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a:t>
            </a:r>
            <a:r>
              <a:rPr lang="en" sz="1600">
                <a:solidFill>
                  <a:srgbClr val="165937"/>
                </a:solidFill>
                <a:latin typeface="Urbanist ExtraBold"/>
                <a:ea typeface="Urbanist ExtraBold"/>
                <a:cs typeface="Urbanist ExtraBold"/>
                <a:sym typeface="Urbanist ExtraBold"/>
              </a:rPr>
              <a:t>10</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2"/>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Trends from the last 12 months</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Very early stage funding grew, later stage funding remained stable</a:t>
            </a:r>
            <a:endParaRPr sz="2000">
              <a:latin typeface="Urbanist"/>
              <a:ea typeface="Urbanist"/>
              <a:cs typeface="Urbanist"/>
              <a:sym typeface="Urbanist"/>
            </a:endParaRPr>
          </a:p>
        </p:txBody>
      </p:sp>
      <p:sp>
        <p:nvSpPr>
          <p:cNvPr id="371" name="Google Shape;371;p52"/>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372" name="Google Shape;372;p52"/>
          <p:cNvSpPr txBox="1"/>
          <p:nvPr/>
        </p:nvSpPr>
        <p:spPr>
          <a:xfrm>
            <a:off x="311700" y="1236100"/>
            <a:ext cx="605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Urbanist"/>
                <a:ea typeface="Urbanist"/>
                <a:cs typeface="Urbanist"/>
                <a:sym typeface="Urbanist"/>
              </a:rPr>
              <a:t>The two most common publicly disclosed ticket size ranges for deals to AgTech startups were below</a:t>
            </a:r>
            <a:r>
              <a:rPr b="1" lang="en" sz="1200">
                <a:solidFill>
                  <a:srgbClr val="07BA7E"/>
                </a:solidFill>
                <a:latin typeface="Urbanist"/>
                <a:ea typeface="Urbanist"/>
                <a:cs typeface="Urbanist"/>
                <a:sym typeface="Urbanist"/>
              </a:rPr>
              <a:t> $100 thousand</a:t>
            </a:r>
            <a:r>
              <a:rPr lang="en" sz="1200">
                <a:solidFill>
                  <a:schemeClr val="dk1"/>
                </a:solidFill>
                <a:latin typeface="Urbanist"/>
                <a:ea typeface="Urbanist"/>
                <a:cs typeface="Urbanist"/>
                <a:sym typeface="Urbanist"/>
              </a:rPr>
              <a:t> and more than</a:t>
            </a:r>
            <a:r>
              <a:rPr b="1" lang="en" sz="1200">
                <a:solidFill>
                  <a:srgbClr val="07BA7E"/>
                </a:solidFill>
                <a:latin typeface="Urbanist"/>
                <a:ea typeface="Urbanist"/>
                <a:cs typeface="Urbanist"/>
                <a:sym typeface="Urbanist"/>
              </a:rPr>
              <a:t> $1 million</a:t>
            </a:r>
            <a:r>
              <a:rPr lang="en" sz="1200">
                <a:solidFill>
                  <a:schemeClr val="dk1"/>
                </a:solidFill>
                <a:latin typeface="Urbanist"/>
                <a:ea typeface="Urbanist"/>
                <a:cs typeface="Urbanist"/>
                <a:sym typeface="Urbanist"/>
              </a:rPr>
              <a:t>. Deals below $100 thousand accounted for </a:t>
            </a:r>
            <a:r>
              <a:rPr b="1" lang="en" sz="1200">
                <a:solidFill>
                  <a:srgbClr val="07BA7E"/>
                </a:solidFill>
                <a:latin typeface="Urbanist"/>
                <a:ea typeface="Urbanist"/>
                <a:cs typeface="Urbanist"/>
                <a:sym typeface="Urbanist"/>
              </a:rPr>
              <a:t>59%</a:t>
            </a:r>
            <a:r>
              <a:rPr lang="en" sz="1200">
                <a:solidFill>
                  <a:schemeClr val="dk1"/>
                </a:solidFill>
                <a:latin typeface="Urbanist"/>
                <a:ea typeface="Urbanist"/>
                <a:cs typeface="Urbanist"/>
                <a:sym typeface="Urbanist"/>
              </a:rPr>
              <a:t> of deals in the last twelve months, up from just over a third of deals in the previous period. Deals above $1</a:t>
            </a:r>
            <a:r>
              <a:rPr b="1" lang="en" sz="1200">
                <a:solidFill>
                  <a:srgbClr val="07BA7E"/>
                </a:solidFill>
                <a:latin typeface="Urbanist"/>
                <a:ea typeface="Urbanist"/>
                <a:cs typeface="Urbanist"/>
                <a:sym typeface="Urbanist"/>
              </a:rPr>
              <a:t> million</a:t>
            </a:r>
            <a:r>
              <a:rPr lang="en" sz="1200">
                <a:solidFill>
                  <a:schemeClr val="dk1"/>
                </a:solidFill>
                <a:latin typeface="Urbanist"/>
                <a:ea typeface="Urbanist"/>
                <a:cs typeface="Urbanist"/>
                <a:sym typeface="Urbanist"/>
              </a:rPr>
              <a:t> remained stable at around </a:t>
            </a:r>
            <a:r>
              <a:rPr b="1" lang="en" sz="1200">
                <a:solidFill>
                  <a:srgbClr val="07BA7E"/>
                </a:solidFill>
                <a:latin typeface="Urbanist"/>
                <a:ea typeface="Urbanist"/>
                <a:cs typeface="Urbanist"/>
                <a:sym typeface="Urbanist"/>
              </a:rPr>
              <a:t>20%</a:t>
            </a:r>
            <a:r>
              <a:rPr lang="en" sz="1200">
                <a:solidFill>
                  <a:srgbClr val="07BA7E"/>
                </a:solidFill>
                <a:latin typeface="Urbanist"/>
                <a:ea typeface="Urbanist"/>
                <a:cs typeface="Urbanist"/>
                <a:sym typeface="Urbanist"/>
              </a:rPr>
              <a:t>.</a:t>
            </a:r>
            <a:r>
              <a:rPr lang="en" sz="1200">
                <a:solidFill>
                  <a:schemeClr val="dk1"/>
                </a:solidFill>
                <a:latin typeface="Urbanist"/>
                <a:ea typeface="Urbanist"/>
                <a:cs typeface="Urbanist"/>
                <a:sym typeface="Urbanist"/>
              </a:rPr>
              <a:t> </a:t>
            </a:r>
            <a:endParaRPr b="1" sz="1200">
              <a:solidFill>
                <a:srgbClr val="07BA7E"/>
              </a:solidFill>
              <a:latin typeface="Urbanist"/>
              <a:ea typeface="Urbanist"/>
              <a:cs typeface="Urbanist"/>
              <a:sym typeface="Urbanist"/>
            </a:endParaRPr>
          </a:p>
        </p:txBody>
      </p:sp>
      <p:pic>
        <p:nvPicPr>
          <p:cNvPr id="373" name="Google Shape;373;p52" title="Chart"/>
          <p:cNvPicPr preferRelativeResize="0"/>
          <p:nvPr/>
        </p:nvPicPr>
        <p:blipFill>
          <a:blip r:embed="rId3">
            <a:alphaModFix/>
          </a:blip>
          <a:stretch>
            <a:fillRect/>
          </a:stretch>
        </p:blipFill>
        <p:spPr>
          <a:xfrm>
            <a:off x="423000" y="2225300"/>
            <a:ext cx="6623324" cy="2383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3"/>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Trends from the last 12 months</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Commercial deal flow continues to fall, semi</a:t>
            </a:r>
            <a:r>
              <a:rPr lang="en" sz="2000">
                <a:latin typeface="Urbanist"/>
                <a:ea typeface="Urbanist"/>
                <a:cs typeface="Urbanist"/>
                <a:sym typeface="Urbanist"/>
              </a:rPr>
              <a:t>-commercial and n</a:t>
            </a:r>
            <a:endParaRPr sz="2000">
              <a:latin typeface="Urbanist"/>
              <a:ea typeface="Urbanist"/>
              <a:cs typeface="Urbanist"/>
              <a:sym typeface="Urbanist"/>
            </a:endParaRPr>
          </a:p>
        </p:txBody>
      </p:sp>
      <p:sp>
        <p:nvSpPr>
          <p:cNvPr id="379" name="Google Shape;379;p53"/>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380" name="Google Shape;380;p53"/>
          <p:cNvSpPr txBox="1"/>
          <p:nvPr/>
        </p:nvSpPr>
        <p:spPr>
          <a:xfrm>
            <a:off x="311700" y="1236100"/>
            <a:ext cx="605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Urbanist"/>
                <a:ea typeface="Urbanist"/>
                <a:cs typeface="Urbanist"/>
                <a:sym typeface="Urbanist"/>
              </a:rPr>
              <a:t>D</a:t>
            </a:r>
            <a:r>
              <a:rPr lang="en" sz="1200">
                <a:solidFill>
                  <a:schemeClr val="dk1"/>
                </a:solidFill>
                <a:latin typeface="Urbanist"/>
                <a:ea typeface="Urbanist"/>
                <a:cs typeface="Urbanist"/>
                <a:sym typeface="Urbanist"/>
              </a:rPr>
              <a:t>eals from commercial funders and ESOs saw biggest drop, while deals for semi-commercial and non-commercial funders remained more resilient</a:t>
            </a:r>
            <a:r>
              <a:rPr b="1" lang="en" sz="1200">
                <a:solidFill>
                  <a:srgbClr val="07BA7E"/>
                </a:solidFill>
                <a:latin typeface="Urbanist"/>
                <a:ea typeface="Urbanist"/>
                <a:cs typeface="Urbanist"/>
                <a:sym typeface="Urbanist"/>
              </a:rPr>
              <a:t>.</a:t>
            </a:r>
            <a:r>
              <a:rPr lang="en" sz="1200">
                <a:solidFill>
                  <a:schemeClr val="dk1"/>
                </a:solidFill>
                <a:latin typeface="Urbanist"/>
                <a:ea typeface="Urbanist"/>
                <a:cs typeface="Urbanist"/>
                <a:sym typeface="Urbanist"/>
              </a:rPr>
              <a:t> They are also   playing a bigger role later-stage deals with nearly </a:t>
            </a:r>
            <a:r>
              <a:rPr b="1" lang="en" sz="1200">
                <a:solidFill>
                  <a:srgbClr val="07BA7E"/>
                </a:solidFill>
                <a:latin typeface="Urbanist"/>
                <a:ea typeface="Urbanist"/>
                <a:cs typeface="Urbanist"/>
                <a:sym typeface="Urbanist"/>
              </a:rPr>
              <a:t>70%</a:t>
            </a:r>
            <a:r>
              <a:rPr lang="en" sz="1200">
                <a:solidFill>
                  <a:schemeClr val="dk1"/>
                </a:solidFill>
                <a:latin typeface="Urbanist"/>
                <a:ea typeface="Urbanist"/>
                <a:cs typeface="Urbanist"/>
                <a:sym typeface="Urbanist"/>
              </a:rPr>
              <a:t> of AgTech deals over </a:t>
            </a:r>
            <a:r>
              <a:rPr b="1" lang="en" sz="1200">
                <a:solidFill>
                  <a:srgbClr val="07BA7E"/>
                </a:solidFill>
                <a:latin typeface="Urbanist"/>
                <a:ea typeface="Urbanist"/>
                <a:cs typeface="Urbanist"/>
                <a:sym typeface="Urbanist"/>
              </a:rPr>
              <a:t>$1 million</a:t>
            </a:r>
            <a:r>
              <a:rPr lang="en" sz="1200">
                <a:solidFill>
                  <a:schemeClr val="dk1"/>
                </a:solidFill>
                <a:latin typeface="Urbanist"/>
                <a:ea typeface="Urbanist"/>
                <a:cs typeface="Urbanist"/>
                <a:sym typeface="Urbanist"/>
              </a:rPr>
              <a:t> having at least one DFI, donor or impact investors as a funder. </a:t>
            </a:r>
            <a:r>
              <a:rPr b="1" lang="en" sz="1200">
                <a:solidFill>
                  <a:srgbClr val="07BA7E"/>
                </a:solidFill>
                <a:latin typeface="Urbanist"/>
                <a:ea typeface="Urbanist"/>
                <a:cs typeface="Urbanist"/>
                <a:sym typeface="Urbanist"/>
              </a:rPr>
              <a:t> </a:t>
            </a:r>
            <a:endParaRPr b="1" sz="1200">
              <a:solidFill>
                <a:srgbClr val="07BA7E"/>
              </a:solidFill>
              <a:latin typeface="Urbanist"/>
              <a:ea typeface="Urbanist"/>
              <a:cs typeface="Urbanist"/>
              <a:sym typeface="Urbanist"/>
            </a:endParaRPr>
          </a:p>
        </p:txBody>
      </p:sp>
      <p:pic>
        <p:nvPicPr>
          <p:cNvPr id="381" name="Google Shape;381;p53" title="Chart"/>
          <p:cNvPicPr preferRelativeResize="0"/>
          <p:nvPr/>
        </p:nvPicPr>
        <p:blipFill>
          <a:blip r:embed="rId3">
            <a:alphaModFix/>
          </a:blip>
          <a:stretch>
            <a:fillRect/>
          </a:stretch>
        </p:blipFill>
        <p:spPr>
          <a:xfrm>
            <a:off x="390525" y="2152850"/>
            <a:ext cx="6905825" cy="2545225"/>
          </a:xfrm>
          <a:prstGeom prst="rect">
            <a:avLst/>
          </a:prstGeom>
          <a:noFill/>
          <a:ln>
            <a:noFill/>
          </a:ln>
        </p:spPr>
      </p:pic>
      <p:sp>
        <p:nvSpPr>
          <p:cNvPr id="382" name="Google Shape;382;p53"/>
          <p:cNvSpPr/>
          <p:nvPr/>
        </p:nvSpPr>
        <p:spPr>
          <a:xfrm>
            <a:off x="1474134" y="2542620"/>
            <a:ext cx="792900" cy="393900"/>
          </a:xfrm>
          <a:prstGeom prst="ellipse">
            <a:avLst/>
          </a:prstGeom>
          <a:solidFill>
            <a:srgbClr val="FCD87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-43%</a:t>
            </a:r>
            <a:endParaRPr b="1" sz="1000">
              <a:solidFill>
                <a:schemeClr val="dk1"/>
              </a:solidFill>
              <a:latin typeface="Urbanist"/>
              <a:ea typeface="Urbanist"/>
              <a:cs typeface="Urbanist"/>
              <a:sym typeface="Urbanist"/>
            </a:endParaRPr>
          </a:p>
        </p:txBody>
      </p:sp>
      <p:sp>
        <p:nvSpPr>
          <p:cNvPr id="383" name="Google Shape;383;p53"/>
          <p:cNvSpPr/>
          <p:nvPr/>
        </p:nvSpPr>
        <p:spPr>
          <a:xfrm>
            <a:off x="2980003" y="2869841"/>
            <a:ext cx="796800" cy="397800"/>
          </a:xfrm>
          <a:prstGeom prst="ellipse">
            <a:avLst/>
          </a:prstGeom>
          <a:solidFill>
            <a:srgbClr val="FCD87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-18%</a:t>
            </a:r>
            <a:endParaRPr b="1" sz="1000">
              <a:solidFill>
                <a:schemeClr val="dk1"/>
              </a:solidFill>
              <a:latin typeface="Urbanist"/>
              <a:ea typeface="Urbanist"/>
              <a:cs typeface="Urbanist"/>
              <a:sym typeface="Urbanist"/>
            </a:endParaRPr>
          </a:p>
        </p:txBody>
      </p:sp>
      <p:sp>
        <p:nvSpPr>
          <p:cNvPr id="384" name="Google Shape;384;p53"/>
          <p:cNvSpPr/>
          <p:nvPr/>
        </p:nvSpPr>
        <p:spPr>
          <a:xfrm>
            <a:off x="5789791" y="3570626"/>
            <a:ext cx="792900" cy="393900"/>
          </a:xfrm>
          <a:prstGeom prst="ellipse">
            <a:avLst/>
          </a:prstGeom>
          <a:solidFill>
            <a:srgbClr val="B6E1C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0</a:t>
            </a:r>
            <a:r>
              <a:rPr b="1" lang="en" sz="1000">
                <a:solidFill>
                  <a:schemeClr val="dk1"/>
                </a:solidFill>
                <a:latin typeface="Urbanist"/>
                <a:ea typeface="Urbanist"/>
                <a:cs typeface="Urbanist"/>
                <a:sym typeface="Urbanist"/>
              </a:rPr>
              <a:t>%</a:t>
            </a:r>
            <a:endParaRPr b="1" sz="1000">
              <a:solidFill>
                <a:schemeClr val="dk1"/>
              </a:solidFill>
              <a:latin typeface="Urbanist"/>
              <a:ea typeface="Urbanist"/>
              <a:cs typeface="Urbanist"/>
              <a:sym typeface="Urbanist"/>
            </a:endParaRPr>
          </a:p>
        </p:txBody>
      </p:sp>
      <p:sp>
        <p:nvSpPr>
          <p:cNvPr id="385" name="Google Shape;385;p53"/>
          <p:cNvSpPr/>
          <p:nvPr/>
        </p:nvSpPr>
        <p:spPr>
          <a:xfrm>
            <a:off x="4361290" y="2942774"/>
            <a:ext cx="792900" cy="393900"/>
          </a:xfrm>
          <a:prstGeom prst="ellipse">
            <a:avLst/>
          </a:prstGeom>
          <a:solidFill>
            <a:srgbClr val="FCD87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-6</a:t>
            </a:r>
            <a:r>
              <a:rPr b="1" lang="en" sz="1000">
                <a:solidFill>
                  <a:schemeClr val="dk1"/>
                </a:solidFill>
                <a:latin typeface="Urbanist"/>
                <a:ea typeface="Urbanist"/>
                <a:cs typeface="Urbanist"/>
                <a:sym typeface="Urbanist"/>
              </a:rPr>
              <a:t>%</a:t>
            </a:r>
            <a:endParaRPr b="1" sz="1000">
              <a:solidFill>
                <a:schemeClr val="dk1"/>
              </a:solidFill>
              <a:latin typeface="Urbanist"/>
              <a:ea typeface="Urbanist"/>
              <a:cs typeface="Urbanist"/>
              <a:sym typeface="Urbanis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54" title="Chart"/>
          <p:cNvPicPr preferRelativeResize="0"/>
          <p:nvPr/>
        </p:nvPicPr>
        <p:blipFill>
          <a:blip r:embed="rId3">
            <a:alphaModFix/>
          </a:blip>
          <a:stretch>
            <a:fillRect/>
          </a:stretch>
        </p:blipFill>
        <p:spPr>
          <a:xfrm>
            <a:off x="360575" y="2127375"/>
            <a:ext cx="6850924" cy="2552374"/>
          </a:xfrm>
          <a:prstGeom prst="rect">
            <a:avLst/>
          </a:prstGeom>
          <a:noFill/>
          <a:ln>
            <a:noFill/>
          </a:ln>
        </p:spPr>
      </p:pic>
      <p:sp>
        <p:nvSpPr>
          <p:cNvPr id="391" name="Google Shape;391;p54"/>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Trends from the last 12 months</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Increasing diversification of funding instruments emerging</a:t>
            </a:r>
            <a:endParaRPr sz="2000">
              <a:latin typeface="Urbanist"/>
              <a:ea typeface="Urbanist"/>
              <a:cs typeface="Urbanist"/>
              <a:sym typeface="Urbanist"/>
            </a:endParaRPr>
          </a:p>
        </p:txBody>
      </p:sp>
      <p:sp>
        <p:nvSpPr>
          <p:cNvPr id="392" name="Google Shape;392;p54"/>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393" name="Google Shape;393;p54"/>
          <p:cNvSpPr txBox="1"/>
          <p:nvPr/>
        </p:nvSpPr>
        <p:spPr>
          <a:xfrm>
            <a:off x="311700" y="1236100"/>
            <a:ext cx="605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Urbanist"/>
                <a:ea typeface="Urbanist"/>
                <a:cs typeface="Urbanist"/>
                <a:sym typeface="Urbanist"/>
              </a:rPr>
              <a:t>While the majority, </a:t>
            </a:r>
            <a:r>
              <a:rPr b="1" lang="en" sz="1200">
                <a:solidFill>
                  <a:srgbClr val="07BA7E"/>
                </a:solidFill>
                <a:latin typeface="Urbanist"/>
                <a:ea typeface="Urbanist"/>
                <a:cs typeface="Urbanist"/>
                <a:sym typeface="Urbanist"/>
              </a:rPr>
              <a:t>61%</a:t>
            </a:r>
            <a:r>
              <a:rPr lang="en" sz="1200">
                <a:solidFill>
                  <a:schemeClr val="dk1"/>
                </a:solidFill>
                <a:latin typeface="Urbanist"/>
                <a:ea typeface="Urbanist"/>
                <a:cs typeface="Urbanist"/>
                <a:sym typeface="Urbanist"/>
              </a:rPr>
              <a:t>, of AgTech funding in the last twelve months has been equity-based, this is down from the previous period where equity accounted for </a:t>
            </a:r>
            <a:r>
              <a:rPr b="1" lang="en" sz="1200">
                <a:solidFill>
                  <a:srgbClr val="07BA7E"/>
                </a:solidFill>
                <a:latin typeface="Urbanist"/>
                <a:ea typeface="Urbanist"/>
                <a:cs typeface="Urbanist"/>
                <a:sym typeface="Urbanist"/>
              </a:rPr>
              <a:t>80%</a:t>
            </a:r>
            <a:r>
              <a:rPr lang="en" sz="1200">
                <a:solidFill>
                  <a:schemeClr val="dk1"/>
                </a:solidFill>
                <a:latin typeface="Urbanist"/>
                <a:ea typeface="Urbanist"/>
                <a:cs typeface="Urbanist"/>
                <a:sym typeface="Urbanist"/>
              </a:rPr>
              <a:t> of the total volume of funding. The biggest growth came from non-traditional financing instruments such as bonds, convertibles and blended finance.</a:t>
            </a:r>
            <a:endParaRPr sz="1200">
              <a:solidFill>
                <a:schemeClr val="dk1"/>
              </a:solidFill>
              <a:latin typeface="Urbanist"/>
              <a:ea typeface="Urbanist"/>
              <a:cs typeface="Urbanist"/>
              <a:sym typeface="Urbanis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5"/>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Trends from the last 12 months</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Mixed gender funding up, but funding for all women-founded teams lagging.</a:t>
            </a:r>
            <a:endParaRPr sz="2000"/>
          </a:p>
        </p:txBody>
      </p:sp>
      <p:sp>
        <p:nvSpPr>
          <p:cNvPr id="399" name="Google Shape;399;p55"/>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400" name="Google Shape;400;p55"/>
          <p:cNvSpPr txBox="1"/>
          <p:nvPr/>
        </p:nvSpPr>
        <p:spPr>
          <a:xfrm>
            <a:off x="311700" y="1236100"/>
            <a:ext cx="6058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Urbanist"/>
                <a:ea typeface="Urbanist"/>
                <a:cs typeface="Urbanist"/>
                <a:sym typeface="Urbanist"/>
              </a:rPr>
              <a:t>AgTech startups founded by at least one woman have accounted for </a:t>
            </a:r>
            <a:r>
              <a:rPr b="1" lang="en" sz="1200">
                <a:solidFill>
                  <a:srgbClr val="07BA7E"/>
                </a:solidFill>
                <a:latin typeface="Urbanist"/>
                <a:ea typeface="Urbanist"/>
                <a:cs typeface="Urbanist"/>
                <a:sym typeface="Urbanist"/>
              </a:rPr>
              <a:t>17%</a:t>
            </a:r>
            <a:r>
              <a:rPr lang="en" sz="1200">
                <a:solidFill>
                  <a:schemeClr val="dk1"/>
                </a:solidFill>
                <a:latin typeface="Urbanist"/>
                <a:ea typeface="Urbanist"/>
                <a:cs typeface="Urbanist"/>
                <a:sym typeface="Urbanist"/>
              </a:rPr>
              <a:t> of the total volume of funding, up from </a:t>
            </a:r>
            <a:r>
              <a:rPr b="1" lang="en" sz="1200">
                <a:solidFill>
                  <a:srgbClr val="07BA7E"/>
                </a:solidFill>
                <a:latin typeface="Urbanist"/>
                <a:ea typeface="Urbanist"/>
                <a:cs typeface="Urbanist"/>
                <a:sym typeface="Urbanist"/>
              </a:rPr>
              <a:t>7%</a:t>
            </a:r>
            <a:r>
              <a:rPr lang="en" sz="1200">
                <a:solidFill>
                  <a:schemeClr val="dk1"/>
                </a:solidFill>
                <a:latin typeface="Urbanist"/>
                <a:ea typeface="Urbanist"/>
                <a:cs typeface="Urbanist"/>
                <a:sym typeface="Urbanist"/>
              </a:rPr>
              <a:t> in 2023. This is the opposite of what has happened in the wider startup ecosystem. However, all women-founded AgTechs share of volume is much lower at </a:t>
            </a:r>
            <a:r>
              <a:rPr b="1" lang="en" sz="1200">
                <a:solidFill>
                  <a:srgbClr val="07BA7E"/>
                </a:solidFill>
                <a:latin typeface="Urbanist"/>
                <a:ea typeface="Urbanist"/>
                <a:cs typeface="Urbanist"/>
                <a:sym typeface="Urbanist"/>
              </a:rPr>
              <a:t>2% </a:t>
            </a:r>
            <a:r>
              <a:rPr lang="en" sz="1200">
                <a:solidFill>
                  <a:schemeClr val="dk1"/>
                </a:solidFill>
                <a:latin typeface="Urbanist"/>
                <a:ea typeface="Urbanist"/>
                <a:cs typeface="Urbanist"/>
                <a:sym typeface="Urbanist"/>
              </a:rPr>
              <a:t>in the last 12 months compared to </a:t>
            </a:r>
            <a:r>
              <a:rPr b="1" lang="en" sz="1200">
                <a:solidFill>
                  <a:srgbClr val="07BA7E"/>
                </a:solidFill>
                <a:latin typeface="Urbanist"/>
                <a:ea typeface="Urbanist"/>
                <a:cs typeface="Urbanist"/>
                <a:sym typeface="Urbanist"/>
              </a:rPr>
              <a:t>8%</a:t>
            </a:r>
            <a:r>
              <a:rPr lang="en" sz="1200">
                <a:solidFill>
                  <a:schemeClr val="dk1"/>
                </a:solidFill>
                <a:latin typeface="Urbanist"/>
                <a:ea typeface="Urbanist"/>
                <a:cs typeface="Urbanist"/>
                <a:sym typeface="Urbanist"/>
              </a:rPr>
              <a:t> in the past decade. </a:t>
            </a:r>
            <a:endParaRPr sz="1200">
              <a:solidFill>
                <a:schemeClr val="dk1"/>
              </a:solidFill>
              <a:latin typeface="Urbanist"/>
              <a:ea typeface="Urbanist"/>
              <a:cs typeface="Urbanist"/>
              <a:sym typeface="Urbanis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Urbanist"/>
              <a:ea typeface="Urbanist"/>
              <a:cs typeface="Urbanist"/>
              <a:sym typeface="Urbanist"/>
            </a:endParaRPr>
          </a:p>
          <a:p>
            <a:pPr indent="0" lvl="0" marL="0" rtl="0" algn="l">
              <a:spcBef>
                <a:spcPts val="0"/>
              </a:spcBef>
              <a:spcAft>
                <a:spcPts val="0"/>
              </a:spcAft>
              <a:buNone/>
            </a:pPr>
            <a:r>
              <a:t/>
            </a:r>
            <a:endParaRPr sz="1200">
              <a:solidFill>
                <a:schemeClr val="dk1"/>
              </a:solidFill>
              <a:latin typeface="Urbanist"/>
              <a:ea typeface="Urbanist"/>
              <a:cs typeface="Urbanist"/>
              <a:sym typeface="Urbanist"/>
            </a:endParaRPr>
          </a:p>
        </p:txBody>
      </p:sp>
      <p:pic>
        <p:nvPicPr>
          <p:cNvPr id="401" name="Google Shape;401;p55" title="Chart"/>
          <p:cNvPicPr preferRelativeResize="0"/>
          <p:nvPr/>
        </p:nvPicPr>
        <p:blipFill>
          <a:blip r:embed="rId3">
            <a:alphaModFix/>
          </a:blip>
          <a:stretch>
            <a:fillRect/>
          </a:stretch>
        </p:blipFill>
        <p:spPr>
          <a:xfrm>
            <a:off x="475350" y="2410125"/>
            <a:ext cx="2608917" cy="2219975"/>
          </a:xfrm>
          <a:prstGeom prst="rect">
            <a:avLst/>
          </a:prstGeom>
          <a:noFill/>
          <a:ln>
            <a:noFill/>
          </a:ln>
        </p:spPr>
      </p:pic>
      <p:pic>
        <p:nvPicPr>
          <p:cNvPr id="402" name="Google Shape;402;p55" title="Chart"/>
          <p:cNvPicPr preferRelativeResize="0"/>
          <p:nvPr/>
        </p:nvPicPr>
        <p:blipFill>
          <a:blip r:embed="rId4">
            <a:alphaModFix/>
          </a:blip>
          <a:stretch>
            <a:fillRect/>
          </a:stretch>
        </p:blipFill>
        <p:spPr>
          <a:xfrm>
            <a:off x="3911642" y="2365313"/>
            <a:ext cx="2714246" cy="23095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6"/>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Trends from the last 12 months</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On-farm and post farm funding fell whereas retail and consumer grew.</a:t>
            </a:r>
            <a:endParaRPr sz="2000">
              <a:latin typeface="Urbanist"/>
              <a:ea typeface="Urbanist"/>
              <a:cs typeface="Urbanist"/>
              <a:sym typeface="Urbanist"/>
            </a:endParaRPr>
          </a:p>
        </p:txBody>
      </p:sp>
      <p:sp>
        <p:nvSpPr>
          <p:cNvPr id="408" name="Google Shape;408;p56"/>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409" name="Google Shape;409;p56"/>
          <p:cNvSpPr txBox="1"/>
          <p:nvPr/>
        </p:nvSpPr>
        <p:spPr>
          <a:xfrm>
            <a:off x="311700" y="1236100"/>
            <a:ext cx="6058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Urbanist"/>
                <a:ea typeface="Urbanist"/>
                <a:cs typeface="Urbanist"/>
                <a:sym typeface="Urbanist"/>
              </a:rPr>
              <a:t>Agtechs in the post farm value chain fell the most by more than </a:t>
            </a:r>
            <a:r>
              <a:rPr b="1" lang="en" sz="1200">
                <a:solidFill>
                  <a:srgbClr val="02BA7E"/>
                </a:solidFill>
                <a:latin typeface="Urbanist"/>
                <a:ea typeface="Urbanist"/>
                <a:cs typeface="Urbanist"/>
                <a:sym typeface="Urbanist"/>
              </a:rPr>
              <a:t>80%</a:t>
            </a:r>
            <a:r>
              <a:rPr lang="en" sz="1200">
                <a:solidFill>
                  <a:schemeClr val="dk1"/>
                </a:solidFill>
                <a:latin typeface="Urbanist"/>
                <a:ea typeface="Urbanist"/>
                <a:cs typeface="Urbanist"/>
                <a:sym typeface="Urbanist"/>
              </a:rPr>
              <a:t>, whereas Agtechs in the on-farm funding fell marginally and still accounted for the majority of funding to Agtechs in Africa. he biggest growth was in the retail value where funding more than doubled. </a:t>
            </a:r>
            <a:endParaRPr sz="1200">
              <a:solidFill>
                <a:schemeClr val="dk1"/>
              </a:solidFill>
              <a:latin typeface="Urbanist"/>
              <a:ea typeface="Urbanist"/>
              <a:cs typeface="Urbanist"/>
              <a:sym typeface="Urbanist"/>
            </a:endParaRPr>
          </a:p>
          <a:p>
            <a:pPr indent="0" lvl="0" marL="0" rtl="0" algn="l">
              <a:spcBef>
                <a:spcPts val="0"/>
              </a:spcBef>
              <a:spcAft>
                <a:spcPts val="0"/>
              </a:spcAft>
              <a:buNone/>
            </a:pPr>
            <a:r>
              <a:t/>
            </a:r>
            <a:endParaRPr sz="1200">
              <a:solidFill>
                <a:schemeClr val="dk1"/>
              </a:solidFill>
              <a:latin typeface="Urbanist"/>
              <a:ea typeface="Urbanist"/>
              <a:cs typeface="Urbanist"/>
              <a:sym typeface="Urbanist"/>
            </a:endParaRPr>
          </a:p>
        </p:txBody>
      </p:sp>
      <p:pic>
        <p:nvPicPr>
          <p:cNvPr id="410" name="Google Shape;410;p56" title="Chart"/>
          <p:cNvPicPr preferRelativeResize="0"/>
          <p:nvPr/>
        </p:nvPicPr>
        <p:blipFill rotWithShape="1">
          <a:blip r:embed="rId3">
            <a:alphaModFix/>
          </a:blip>
          <a:srcRect b="0" l="0" r="0" t="12095"/>
          <a:stretch/>
        </p:blipFill>
        <p:spPr>
          <a:xfrm>
            <a:off x="364500" y="2449350"/>
            <a:ext cx="7511849" cy="2121474"/>
          </a:xfrm>
          <a:prstGeom prst="rect">
            <a:avLst/>
          </a:prstGeom>
          <a:noFill/>
          <a:ln>
            <a:noFill/>
          </a:ln>
        </p:spPr>
      </p:pic>
      <p:sp>
        <p:nvSpPr>
          <p:cNvPr id="411" name="Google Shape;411;p56"/>
          <p:cNvSpPr/>
          <p:nvPr/>
        </p:nvSpPr>
        <p:spPr>
          <a:xfrm>
            <a:off x="2309567" y="2449358"/>
            <a:ext cx="804600" cy="402300"/>
          </a:xfrm>
          <a:prstGeom prst="ellipse">
            <a:avLst/>
          </a:prstGeom>
          <a:solidFill>
            <a:srgbClr val="FCD87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-4%</a:t>
            </a:r>
            <a:endParaRPr b="1" sz="1000">
              <a:solidFill>
                <a:schemeClr val="dk1"/>
              </a:solidFill>
              <a:latin typeface="Urbanist"/>
              <a:ea typeface="Urbanist"/>
              <a:cs typeface="Urbanist"/>
              <a:sym typeface="Urbanist"/>
            </a:endParaRPr>
          </a:p>
        </p:txBody>
      </p:sp>
      <p:sp>
        <p:nvSpPr>
          <p:cNvPr id="412" name="Google Shape;412;p56"/>
          <p:cNvSpPr/>
          <p:nvPr/>
        </p:nvSpPr>
        <p:spPr>
          <a:xfrm>
            <a:off x="3623559" y="3047650"/>
            <a:ext cx="808500" cy="406500"/>
          </a:xfrm>
          <a:prstGeom prst="ellipse">
            <a:avLst/>
          </a:prstGeom>
          <a:solidFill>
            <a:srgbClr val="FCD87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-85%</a:t>
            </a:r>
            <a:endParaRPr b="1" sz="1000">
              <a:solidFill>
                <a:schemeClr val="dk1"/>
              </a:solidFill>
              <a:latin typeface="Urbanist"/>
              <a:ea typeface="Urbanist"/>
              <a:cs typeface="Urbanist"/>
              <a:sym typeface="Urbanist"/>
            </a:endParaRPr>
          </a:p>
        </p:txBody>
      </p:sp>
      <p:sp>
        <p:nvSpPr>
          <p:cNvPr id="413" name="Google Shape;413;p56"/>
          <p:cNvSpPr/>
          <p:nvPr/>
        </p:nvSpPr>
        <p:spPr>
          <a:xfrm>
            <a:off x="6420119" y="3454145"/>
            <a:ext cx="804600" cy="402300"/>
          </a:xfrm>
          <a:prstGeom prst="ellipse">
            <a:avLst/>
          </a:prstGeom>
          <a:solidFill>
            <a:srgbClr val="D4FFB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28</a:t>
            </a:r>
            <a:r>
              <a:rPr b="1" lang="en" sz="1000">
                <a:solidFill>
                  <a:schemeClr val="dk1"/>
                </a:solidFill>
                <a:latin typeface="Urbanist"/>
                <a:ea typeface="Urbanist"/>
                <a:cs typeface="Urbanist"/>
                <a:sym typeface="Urbanist"/>
              </a:rPr>
              <a:t>%</a:t>
            </a:r>
            <a:endParaRPr b="1" sz="1000">
              <a:solidFill>
                <a:schemeClr val="dk1"/>
              </a:solidFill>
              <a:latin typeface="Urbanist"/>
              <a:ea typeface="Urbanist"/>
              <a:cs typeface="Urbanist"/>
              <a:sym typeface="Urbanist"/>
            </a:endParaRPr>
          </a:p>
        </p:txBody>
      </p:sp>
      <p:sp>
        <p:nvSpPr>
          <p:cNvPr id="414" name="Google Shape;414;p56"/>
          <p:cNvSpPr/>
          <p:nvPr/>
        </p:nvSpPr>
        <p:spPr>
          <a:xfrm>
            <a:off x="4981363" y="2915275"/>
            <a:ext cx="804600" cy="402300"/>
          </a:xfrm>
          <a:prstGeom prst="ellipse">
            <a:avLst/>
          </a:prstGeom>
          <a:solidFill>
            <a:srgbClr val="D4FFB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+216%</a:t>
            </a:r>
            <a:endParaRPr b="1" sz="1000">
              <a:solidFill>
                <a:schemeClr val="dk1"/>
              </a:solidFill>
              <a:latin typeface="Urbanist"/>
              <a:ea typeface="Urbanist"/>
              <a:cs typeface="Urbanist"/>
              <a:sym typeface="Urbanist"/>
            </a:endParaRPr>
          </a:p>
        </p:txBody>
      </p:sp>
      <p:pic>
        <p:nvPicPr>
          <p:cNvPr id="415" name="Google Shape;415;p56" title="Chart"/>
          <p:cNvPicPr preferRelativeResize="0"/>
          <p:nvPr/>
        </p:nvPicPr>
        <p:blipFill rotWithShape="1">
          <a:blip r:embed="rId3">
            <a:alphaModFix/>
          </a:blip>
          <a:srcRect b="87066" l="0" r="0" t="2286"/>
          <a:stretch/>
        </p:blipFill>
        <p:spPr>
          <a:xfrm>
            <a:off x="463875" y="2135575"/>
            <a:ext cx="7511849" cy="2569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7"/>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Trends from the last 12 months</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Climate, “Hardware” and AI driving the next wave of AgTech funding</a:t>
            </a:r>
            <a:endParaRPr sz="2000">
              <a:latin typeface="Urbanist"/>
              <a:ea typeface="Urbanist"/>
              <a:cs typeface="Urbanist"/>
              <a:sym typeface="Urbanist"/>
            </a:endParaRPr>
          </a:p>
        </p:txBody>
      </p:sp>
      <p:sp>
        <p:nvSpPr>
          <p:cNvPr id="421" name="Google Shape;421;p57"/>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422" name="Google Shape;422;p57"/>
          <p:cNvSpPr txBox="1"/>
          <p:nvPr/>
        </p:nvSpPr>
        <p:spPr>
          <a:xfrm>
            <a:off x="311700" y="1236100"/>
            <a:ext cx="605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Urbanist"/>
                <a:ea typeface="Urbanist"/>
                <a:cs typeface="Urbanist"/>
                <a:sym typeface="Urbanist"/>
              </a:rPr>
              <a:t>The product landscape is changing with a</a:t>
            </a:r>
            <a:r>
              <a:rPr lang="en" sz="1200">
                <a:solidFill>
                  <a:schemeClr val="dk1"/>
                </a:solidFill>
                <a:latin typeface="Urbanist"/>
                <a:ea typeface="Urbanist"/>
                <a:cs typeface="Urbanist"/>
                <a:sym typeface="Urbanist"/>
              </a:rPr>
              <a:t>sset-heavy AgTechs reaching </a:t>
            </a:r>
            <a:r>
              <a:rPr b="1" lang="en" sz="1200">
                <a:solidFill>
                  <a:srgbClr val="07BA7E"/>
                </a:solidFill>
                <a:latin typeface="Urbanist"/>
                <a:ea typeface="Urbanist"/>
                <a:cs typeface="Urbanist"/>
                <a:sym typeface="Urbanist"/>
              </a:rPr>
              <a:t>34%</a:t>
            </a:r>
            <a:r>
              <a:rPr lang="en" sz="1200">
                <a:solidFill>
                  <a:schemeClr val="dk1"/>
                </a:solidFill>
                <a:latin typeface="Urbanist"/>
                <a:ea typeface="Urbanist"/>
                <a:cs typeface="Urbanist"/>
                <a:sym typeface="Urbanist"/>
              </a:rPr>
              <a:t> of funding over the last twelve months, AI-related deals growing from </a:t>
            </a:r>
            <a:r>
              <a:rPr b="1" lang="en" sz="1200">
                <a:solidFill>
                  <a:srgbClr val="07BA7E"/>
                </a:solidFill>
                <a:latin typeface="Urbanist"/>
                <a:ea typeface="Urbanist"/>
                <a:cs typeface="Urbanist"/>
                <a:sym typeface="Urbanist"/>
              </a:rPr>
              <a:t>9%</a:t>
            </a:r>
            <a:r>
              <a:rPr lang="en" sz="1200">
                <a:solidFill>
                  <a:schemeClr val="dk1"/>
                </a:solidFill>
                <a:latin typeface="Urbanist"/>
                <a:ea typeface="Urbanist"/>
                <a:cs typeface="Urbanist"/>
                <a:sym typeface="Urbanist"/>
              </a:rPr>
              <a:t> to </a:t>
            </a:r>
            <a:r>
              <a:rPr b="1" lang="en" sz="1200">
                <a:solidFill>
                  <a:srgbClr val="07BA7E"/>
                </a:solidFill>
                <a:latin typeface="Urbanist"/>
                <a:ea typeface="Urbanist"/>
                <a:cs typeface="Urbanist"/>
                <a:sym typeface="Urbanist"/>
              </a:rPr>
              <a:t>15%</a:t>
            </a:r>
            <a:r>
              <a:rPr lang="en" sz="1200">
                <a:solidFill>
                  <a:schemeClr val="dk1"/>
                </a:solidFill>
                <a:latin typeface="Urbanist"/>
                <a:ea typeface="Urbanist"/>
                <a:cs typeface="Urbanist"/>
                <a:sym typeface="Urbanist"/>
              </a:rPr>
              <a:t> and AgTechs offering climate-smart agriculture solutions have attracted more than </a:t>
            </a:r>
            <a:r>
              <a:rPr b="1" lang="en" sz="1200">
                <a:solidFill>
                  <a:srgbClr val="07BA7E"/>
                </a:solidFill>
                <a:latin typeface="Urbanist"/>
                <a:ea typeface="Urbanist"/>
                <a:cs typeface="Urbanist"/>
                <a:sym typeface="Urbanist"/>
              </a:rPr>
              <a:t>50% </a:t>
            </a:r>
            <a:r>
              <a:rPr lang="en" sz="1200">
                <a:solidFill>
                  <a:schemeClr val="dk1"/>
                </a:solidFill>
                <a:latin typeface="Urbanist"/>
                <a:ea typeface="Urbanist"/>
                <a:cs typeface="Urbanist"/>
                <a:sym typeface="Urbanist"/>
              </a:rPr>
              <a:t>of total funding. </a:t>
            </a:r>
            <a:endParaRPr sz="1200">
              <a:solidFill>
                <a:schemeClr val="dk1"/>
              </a:solidFill>
              <a:latin typeface="Urbanist"/>
              <a:ea typeface="Urbanist"/>
              <a:cs typeface="Urbanist"/>
              <a:sym typeface="Urbanist"/>
            </a:endParaRPr>
          </a:p>
        </p:txBody>
      </p:sp>
      <p:pic>
        <p:nvPicPr>
          <p:cNvPr id="423" name="Google Shape;423;p57" title="Chart"/>
          <p:cNvPicPr preferRelativeResize="0"/>
          <p:nvPr/>
        </p:nvPicPr>
        <p:blipFill>
          <a:blip r:embed="rId3">
            <a:alphaModFix/>
          </a:blip>
          <a:stretch>
            <a:fillRect/>
          </a:stretch>
        </p:blipFill>
        <p:spPr>
          <a:xfrm>
            <a:off x="311700" y="2142250"/>
            <a:ext cx="6974052" cy="25313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5 focus areas for the future of the Agtech ecosystem in Africa</a:t>
            </a:r>
            <a:endParaRPr/>
          </a:p>
        </p:txBody>
      </p:sp>
      <p:sp>
        <p:nvSpPr>
          <p:cNvPr id="429" name="Google Shape;429;p58"/>
          <p:cNvSpPr txBox="1"/>
          <p:nvPr>
            <p:ph type="title"/>
          </p:nvPr>
        </p:nvSpPr>
        <p:spPr>
          <a:xfrm>
            <a:off x="265500" y="12331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ct val="26190"/>
              <a:buFont typeface="Arial"/>
              <a:buNone/>
            </a:pPr>
            <a:r>
              <a:rPr lang="en"/>
              <a:t>State of AgTech </a:t>
            </a:r>
            <a:endParaRPr/>
          </a:p>
          <a:p>
            <a:pPr indent="0" lvl="0" marL="0" rtl="0" algn="ctr">
              <a:spcBef>
                <a:spcPts val="0"/>
              </a:spcBef>
              <a:spcAft>
                <a:spcPts val="0"/>
              </a:spcAft>
              <a:buNone/>
            </a:pPr>
            <a:r>
              <a:rPr lang="en"/>
              <a:t>Investment 2024</a:t>
            </a:r>
            <a:endParaRPr/>
          </a:p>
        </p:txBody>
      </p:sp>
      <p:pic>
        <p:nvPicPr>
          <p:cNvPr id="430" name="Google Shape;430;p58"/>
          <p:cNvPicPr preferRelativeResize="0"/>
          <p:nvPr>
            <p:ph idx="2" type="pic"/>
          </p:nvPr>
        </p:nvPicPr>
        <p:blipFill rotWithShape="1">
          <a:blip r:embed="rId3">
            <a:alphaModFix/>
          </a:blip>
          <a:srcRect b="0" l="20366" r="20360" t="0"/>
          <a:stretch/>
        </p:blipFill>
        <p:spPr>
          <a:xfrm>
            <a:off x="4570175" y="9150"/>
            <a:ext cx="4574100" cy="51435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1"/>
          <p:cNvPicPr preferRelativeResize="0"/>
          <p:nvPr/>
        </p:nvPicPr>
        <p:blipFill rotWithShape="1">
          <a:blip r:embed="rId4">
            <a:alphaModFix/>
          </a:blip>
          <a:srcRect b="0" l="0" r="0" t="0"/>
          <a:stretch/>
        </p:blipFill>
        <p:spPr>
          <a:xfrm>
            <a:off x="3505200" y="-4314"/>
            <a:ext cx="5638800" cy="5143500"/>
          </a:xfrm>
          <a:prstGeom prst="rect">
            <a:avLst/>
          </a:prstGeom>
          <a:solidFill>
            <a:srgbClr val="81BE41"/>
          </a:solidFill>
          <a:ln>
            <a:noFill/>
          </a:ln>
        </p:spPr>
      </p:pic>
      <p:pic>
        <p:nvPicPr>
          <p:cNvPr id="246" name="Google Shape;246;p41"/>
          <p:cNvPicPr preferRelativeResize="0"/>
          <p:nvPr/>
        </p:nvPicPr>
        <p:blipFill rotWithShape="1">
          <a:blip r:embed="rId5">
            <a:alphaModFix/>
          </a:blip>
          <a:srcRect b="0" l="0" r="0" t="0"/>
          <a:stretch/>
        </p:blipFill>
        <p:spPr>
          <a:xfrm flipH="1" rot="10800000">
            <a:off x="3505200" y="4243073"/>
            <a:ext cx="5639373" cy="900425"/>
          </a:xfrm>
          <a:prstGeom prst="rect">
            <a:avLst/>
          </a:prstGeom>
          <a:noFill/>
          <a:ln>
            <a:noFill/>
          </a:ln>
        </p:spPr>
      </p:pic>
      <p:pic>
        <p:nvPicPr>
          <p:cNvPr id="247" name="Google Shape;247;p41"/>
          <p:cNvPicPr preferRelativeResize="0"/>
          <p:nvPr>
            <p:ph idx="2" type="pic"/>
          </p:nvPr>
        </p:nvPicPr>
        <p:blipFill rotWithShape="1">
          <a:blip r:embed="rId6">
            <a:alphaModFix/>
          </a:blip>
          <a:srcRect b="0" l="23388" r="23394" t="0"/>
          <a:stretch/>
        </p:blipFill>
        <p:spPr>
          <a:xfrm>
            <a:off x="0" y="403411"/>
            <a:ext cx="4074458" cy="4306419"/>
          </a:xfrm>
          <a:prstGeom prst="rect">
            <a:avLst/>
          </a:prstGeom>
          <a:noFill/>
          <a:ln>
            <a:noFill/>
          </a:ln>
        </p:spPr>
      </p:pic>
      <p:sp>
        <p:nvSpPr>
          <p:cNvPr id="248" name="Google Shape;248;p41"/>
          <p:cNvSpPr txBox="1"/>
          <p:nvPr/>
        </p:nvSpPr>
        <p:spPr>
          <a:xfrm rot="3826">
            <a:off x="4240741" y="2723223"/>
            <a:ext cx="1617301"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Unbounded"/>
                <a:ea typeface="Unbounded"/>
                <a:cs typeface="Unbounded"/>
                <a:sym typeface="Unbounded"/>
              </a:rPr>
              <a:t>Presentation  by:</a:t>
            </a:r>
            <a:endParaRPr b="0" i="0" sz="800" u="none" cap="none" strike="noStrike">
              <a:solidFill>
                <a:schemeClr val="lt1"/>
              </a:solidFill>
              <a:latin typeface="Unbounded"/>
              <a:ea typeface="Unbounded"/>
              <a:cs typeface="Unbounded"/>
              <a:sym typeface="Unbounded"/>
            </a:endParaRPr>
          </a:p>
        </p:txBody>
      </p:sp>
      <p:sp>
        <p:nvSpPr>
          <p:cNvPr id="249" name="Google Shape;249;p41"/>
          <p:cNvSpPr txBox="1"/>
          <p:nvPr/>
        </p:nvSpPr>
        <p:spPr>
          <a:xfrm>
            <a:off x="4274247" y="3429875"/>
            <a:ext cx="32883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 sz="1100">
                <a:solidFill>
                  <a:schemeClr val="lt1"/>
                </a:solidFill>
                <a:latin typeface="Montserrat"/>
                <a:ea typeface="Montserrat"/>
                <a:cs typeface="Montserrat"/>
                <a:sym typeface="Montserrat"/>
              </a:rPr>
              <a:t>Director Briter Bridges and Programme Lead of AgBase</a:t>
            </a:r>
            <a:endParaRPr b="1" sz="11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1" sz="1100">
              <a:solidFill>
                <a:schemeClr val="lt1"/>
              </a:solidFill>
              <a:latin typeface="Montserrat"/>
              <a:ea typeface="Montserrat"/>
              <a:cs typeface="Montserrat"/>
              <a:sym typeface="Montserrat"/>
            </a:endParaRPr>
          </a:p>
        </p:txBody>
      </p:sp>
      <p:sp>
        <p:nvSpPr>
          <p:cNvPr id="250" name="Google Shape;250;p41"/>
          <p:cNvSpPr txBox="1"/>
          <p:nvPr/>
        </p:nvSpPr>
        <p:spPr>
          <a:xfrm>
            <a:off x="4240725" y="860975"/>
            <a:ext cx="4326000" cy="178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lang="en" sz="2600">
                <a:solidFill>
                  <a:schemeClr val="lt1"/>
                </a:solidFill>
                <a:latin typeface="Montserrat"/>
                <a:ea typeface="Montserrat"/>
                <a:cs typeface="Montserrat"/>
                <a:sym typeface="Montserrat"/>
              </a:rPr>
              <a:t>State of Agtech Investment in Africa 2024</a:t>
            </a:r>
            <a:endParaRPr b="1" sz="26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600"/>
              <a:buFont typeface="Arial"/>
              <a:buNone/>
            </a:pPr>
            <a:r>
              <a:t/>
            </a:r>
            <a:endParaRPr b="1" sz="2600">
              <a:solidFill>
                <a:schemeClr val="lt1"/>
              </a:solidFill>
              <a:latin typeface="Montserrat"/>
              <a:ea typeface="Montserrat"/>
              <a:cs typeface="Montserrat"/>
              <a:sym typeface="Montserrat"/>
            </a:endParaRPr>
          </a:p>
        </p:txBody>
      </p:sp>
      <p:sp>
        <p:nvSpPr>
          <p:cNvPr id="251" name="Google Shape;251;p41"/>
          <p:cNvSpPr/>
          <p:nvPr/>
        </p:nvSpPr>
        <p:spPr>
          <a:xfrm>
            <a:off x="4326450" y="2978375"/>
            <a:ext cx="3236100" cy="442200"/>
          </a:xfrm>
          <a:prstGeom prst="roundRect">
            <a:avLst>
              <a:gd fmla="val 0" name="adj"/>
            </a:avLst>
          </a:prstGeom>
          <a:solidFill>
            <a:srgbClr val="ED1C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41"/>
          <p:cNvSpPr txBox="1"/>
          <p:nvPr/>
        </p:nvSpPr>
        <p:spPr>
          <a:xfrm>
            <a:off x="4318198" y="2994250"/>
            <a:ext cx="313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Montserrat SemiBold"/>
                <a:ea typeface="Montserrat SemiBold"/>
                <a:cs typeface="Montserrat SemiBold"/>
                <a:sym typeface="Montserrat SemiBold"/>
              </a:rPr>
              <a:t>David Saunders</a:t>
            </a:r>
            <a:endParaRPr b="0" i="0" sz="1400" u="none" cap="none" strike="noStrike">
              <a:solidFill>
                <a:schemeClr val="lt1"/>
              </a:solidFill>
              <a:latin typeface="Montserrat SemiBold"/>
              <a:ea typeface="Montserrat SemiBold"/>
              <a:cs typeface="Montserrat SemiBold"/>
              <a:sym typeface="Montserrat SemiBold"/>
            </a:endParaRPr>
          </a:p>
        </p:txBody>
      </p:sp>
      <p:sp>
        <p:nvSpPr>
          <p:cNvPr id="253" name="Google Shape;253;p41"/>
          <p:cNvSpPr txBox="1"/>
          <p:nvPr/>
        </p:nvSpPr>
        <p:spPr>
          <a:xfrm>
            <a:off x="140925" y="3823950"/>
            <a:ext cx="2597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ED1C25"/>
                </a:solidFill>
                <a:latin typeface="Montserrat"/>
                <a:ea typeface="Montserrat"/>
                <a:cs typeface="Montserrat"/>
                <a:sym typeface="Montserrat"/>
              </a:rPr>
              <a:t>Your best Photo goes here!</a:t>
            </a:r>
            <a:endParaRPr b="1" i="0" sz="1200" u="none" cap="none" strike="noStrike">
              <a:solidFill>
                <a:srgbClr val="ED1C2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ED1C25"/>
                </a:solidFill>
                <a:latin typeface="Montserrat"/>
                <a:ea typeface="Montserrat"/>
                <a:cs typeface="Montserrat"/>
                <a:sym typeface="Montserrat"/>
              </a:rPr>
              <a:t>Just drag and drop your photo here.</a:t>
            </a:r>
            <a:endParaRPr b="1" i="0" sz="1200" u="none" cap="none" strike="noStrike">
              <a:solidFill>
                <a:srgbClr val="ED1C25"/>
              </a:solidFill>
              <a:latin typeface="Montserrat"/>
              <a:ea typeface="Montserrat"/>
              <a:cs typeface="Montserrat"/>
              <a:sym typeface="Montserrat"/>
            </a:endParaRPr>
          </a:p>
        </p:txBody>
      </p:sp>
      <p:pic>
        <p:nvPicPr>
          <p:cNvPr id="254" name="Google Shape;254;p41"/>
          <p:cNvPicPr preferRelativeResize="0"/>
          <p:nvPr/>
        </p:nvPicPr>
        <p:blipFill rotWithShape="1">
          <a:blip r:embed="rId7">
            <a:alphaModFix/>
          </a:blip>
          <a:srcRect b="0" l="10473" r="18569" t="0"/>
          <a:stretch/>
        </p:blipFill>
        <p:spPr>
          <a:xfrm>
            <a:off x="0" y="403400"/>
            <a:ext cx="4074450" cy="43064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9"/>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The future of the Agtech ecosystem in Africa </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5 areas of focus</a:t>
            </a:r>
            <a:endParaRPr sz="2000">
              <a:latin typeface="Urbanist"/>
              <a:ea typeface="Urbanist"/>
              <a:cs typeface="Urbanist"/>
              <a:sym typeface="Urbanist"/>
            </a:endParaRPr>
          </a:p>
        </p:txBody>
      </p:sp>
      <p:sp>
        <p:nvSpPr>
          <p:cNvPr id="436" name="Google Shape;436;p59"/>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pic>
        <p:nvPicPr>
          <p:cNvPr descr="preencoded.png" id="437" name="Google Shape;437;p59"/>
          <p:cNvPicPr preferRelativeResize="0"/>
          <p:nvPr/>
        </p:nvPicPr>
        <p:blipFill rotWithShape="1">
          <a:blip r:embed="rId3">
            <a:alphaModFix/>
          </a:blip>
          <a:srcRect b="0" l="0" r="0" t="0"/>
          <a:stretch/>
        </p:blipFill>
        <p:spPr>
          <a:xfrm>
            <a:off x="431852" y="1866375"/>
            <a:ext cx="5483353" cy="7763"/>
          </a:xfrm>
          <a:prstGeom prst="rect">
            <a:avLst/>
          </a:prstGeom>
          <a:noFill/>
          <a:ln>
            <a:noFill/>
          </a:ln>
        </p:spPr>
      </p:pic>
      <p:pic>
        <p:nvPicPr>
          <p:cNvPr descr="preencoded.png" id="438" name="Google Shape;438;p59"/>
          <p:cNvPicPr preferRelativeResize="0"/>
          <p:nvPr/>
        </p:nvPicPr>
        <p:blipFill rotWithShape="1">
          <a:blip r:embed="rId3">
            <a:alphaModFix/>
          </a:blip>
          <a:srcRect b="0" l="0" r="0" t="0"/>
          <a:stretch/>
        </p:blipFill>
        <p:spPr>
          <a:xfrm>
            <a:off x="431852" y="2529506"/>
            <a:ext cx="5483353" cy="7763"/>
          </a:xfrm>
          <a:prstGeom prst="rect">
            <a:avLst/>
          </a:prstGeom>
          <a:noFill/>
          <a:ln>
            <a:noFill/>
          </a:ln>
        </p:spPr>
      </p:pic>
      <p:pic>
        <p:nvPicPr>
          <p:cNvPr descr="preencoded.png" id="439" name="Google Shape;439;p59"/>
          <p:cNvPicPr preferRelativeResize="0"/>
          <p:nvPr/>
        </p:nvPicPr>
        <p:blipFill rotWithShape="1">
          <a:blip r:embed="rId3">
            <a:alphaModFix/>
          </a:blip>
          <a:srcRect b="0" l="0" r="0" t="0"/>
          <a:stretch/>
        </p:blipFill>
        <p:spPr>
          <a:xfrm>
            <a:off x="431852" y="3127942"/>
            <a:ext cx="5483353" cy="7763"/>
          </a:xfrm>
          <a:prstGeom prst="rect">
            <a:avLst/>
          </a:prstGeom>
          <a:noFill/>
          <a:ln>
            <a:noFill/>
          </a:ln>
        </p:spPr>
      </p:pic>
      <p:pic>
        <p:nvPicPr>
          <p:cNvPr descr="preencoded.png" id="440" name="Google Shape;440;p59"/>
          <p:cNvPicPr preferRelativeResize="0"/>
          <p:nvPr/>
        </p:nvPicPr>
        <p:blipFill rotWithShape="1">
          <a:blip r:embed="rId3">
            <a:alphaModFix/>
          </a:blip>
          <a:srcRect b="0" l="0" r="0" t="0"/>
          <a:stretch/>
        </p:blipFill>
        <p:spPr>
          <a:xfrm>
            <a:off x="431852" y="3795117"/>
            <a:ext cx="5483353" cy="7763"/>
          </a:xfrm>
          <a:prstGeom prst="rect">
            <a:avLst/>
          </a:prstGeom>
          <a:noFill/>
          <a:ln>
            <a:noFill/>
          </a:ln>
        </p:spPr>
      </p:pic>
      <p:sp>
        <p:nvSpPr>
          <p:cNvPr id="441" name="Google Shape;441;p59"/>
          <p:cNvSpPr/>
          <p:nvPr/>
        </p:nvSpPr>
        <p:spPr>
          <a:xfrm>
            <a:off x="903350" y="1431700"/>
            <a:ext cx="4707600" cy="327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Urbanist"/>
              <a:buNone/>
            </a:pPr>
            <a:r>
              <a:rPr b="1" lang="en">
                <a:solidFill>
                  <a:srgbClr val="07BA7E"/>
                </a:solidFill>
                <a:latin typeface="Urbanist"/>
                <a:ea typeface="Urbanist"/>
                <a:cs typeface="Urbanist"/>
                <a:sym typeface="Urbanist"/>
              </a:rPr>
              <a:t>Focus on business models rather than products</a:t>
            </a:r>
            <a:endParaRPr b="1">
              <a:solidFill>
                <a:srgbClr val="07BA7E"/>
              </a:solidFill>
              <a:latin typeface="Urbanist"/>
              <a:ea typeface="Urbanist"/>
              <a:cs typeface="Urbanist"/>
              <a:sym typeface="Urbanist"/>
            </a:endParaRPr>
          </a:p>
        </p:txBody>
      </p:sp>
      <p:sp>
        <p:nvSpPr>
          <p:cNvPr id="442" name="Google Shape;442;p59"/>
          <p:cNvSpPr/>
          <p:nvPr/>
        </p:nvSpPr>
        <p:spPr>
          <a:xfrm>
            <a:off x="903360" y="2133178"/>
            <a:ext cx="4707600" cy="151800"/>
          </a:xfrm>
          <a:prstGeom prst="rect">
            <a:avLst/>
          </a:prstGeom>
          <a:noFill/>
          <a:ln>
            <a:noFill/>
          </a:ln>
        </p:spPr>
        <p:txBody>
          <a:bodyPr anchorCtr="0" anchor="ctr" bIns="0" lIns="0" spcFirstLastPara="1" rIns="0" wrap="square" tIns="0">
            <a:noAutofit/>
          </a:bodyPr>
          <a:lstStyle/>
          <a:p>
            <a:pPr indent="0" lvl="0" marL="0" marR="0" rtl="0" algn="l">
              <a:lnSpc>
                <a:spcPct val="102000"/>
              </a:lnSpc>
              <a:spcBef>
                <a:spcPts val="0"/>
              </a:spcBef>
              <a:spcAft>
                <a:spcPts val="0"/>
              </a:spcAft>
              <a:buClr>
                <a:srgbClr val="000000"/>
              </a:buClr>
              <a:buSzPts val="1100"/>
              <a:buFont typeface="Urbanist"/>
              <a:buNone/>
            </a:pPr>
            <a:r>
              <a:rPr b="1" lang="en">
                <a:solidFill>
                  <a:srgbClr val="07BA7E"/>
                </a:solidFill>
                <a:latin typeface="Urbanist"/>
                <a:ea typeface="Urbanist"/>
                <a:cs typeface="Urbanist"/>
                <a:sym typeface="Urbanist"/>
              </a:rPr>
              <a:t>Reimagine the “ecosystem support stack”</a:t>
            </a:r>
            <a:endParaRPr b="1">
              <a:solidFill>
                <a:srgbClr val="07BA7E"/>
              </a:solidFill>
              <a:latin typeface="Urbanist"/>
              <a:ea typeface="Urbanist"/>
              <a:cs typeface="Urbanist"/>
              <a:sym typeface="Urbanist"/>
            </a:endParaRPr>
          </a:p>
        </p:txBody>
      </p:sp>
      <p:sp>
        <p:nvSpPr>
          <p:cNvPr id="443" name="Google Shape;443;p59"/>
          <p:cNvSpPr/>
          <p:nvPr/>
        </p:nvSpPr>
        <p:spPr>
          <a:xfrm>
            <a:off x="903350" y="2623382"/>
            <a:ext cx="4707600" cy="412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Urbanist"/>
              <a:buNone/>
            </a:pPr>
            <a:r>
              <a:rPr b="1" lang="en">
                <a:solidFill>
                  <a:srgbClr val="07BA7E"/>
                </a:solidFill>
                <a:latin typeface="Urbanist"/>
                <a:ea typeface="Urbanist"/>
                <a:cs typeface="Urbanist"/>
                <a:sym typeface="Urbanist"/>
              </a:rPr>
              <a:t>Increase diversity and innovation in funding</a:t>
            </a:r>
            <a:endParaRPr b="1">
              <a:solidFill>
                <a:srgbClr val="07BA7E"/>
              </a:solidFill>
              <a:latin typeface="Urbanist"/>
              <a:ea typeface="Urbanist"/>
              <a:cs typeface="Urbanist"/>
              <a:sym typeface="Urbanist"/>
            </a:endParaRPr>
          </a:p>
        </p:txBody>
      </p:sp>
      <p:sp>
        <p:nvSpPr>
          <p:cNvPr id="444" name="Google Shape;444;p59"/>
          <p:cNvSpPr/>
          <p:nvPr/>
        </p:nvSpPr>
        <p:spPr>
          <a:xfrm>
            <a:off x="903350" y="3914400"/>
            <a:ext cx="4707600" cy="412500"/>
          </a:xfrm>
          <a:prstGeom prst="rect">
            <a:avLst/>
          </a:prstGeom>
          <a:noFill/>
          <a:ln>
            <a:noFill/>
          </a:ln>
        </p:spPr>
        <p:txBody>
          <a:bodyPr anchorCtr="0" anchor="ctr" bIns="0" lIns="0" spcFirstLastPara="1" rIns="0" wrap="square" tIns="0">
            <a:noAutofit/>
          </a:bodyPr>
          <a:lstStyle/>
          <a:p>
            <a:pPr indent="0" lvl="0" marL="0" marR="0" rtl="0" algn="l">
              <a:lnSpc>
                <a:spcPct val="102000"/>
              </a:lnSpc>
              <a:spcBef>
                <a:spcPts val="0"/>
              </a:spcBef>
              <a:spcAft>
                <a:spcPts val="0"/>
              </a:spcAft>
              <a:buClr>
                <a:srgbClr val="000000"/>
              </a:buClr>
              <a:buSzPts val="1100"/>
              <a:buFont typeface="Urbanist"/>
              <a:buNone/>
            </a:pPr>
            <a:r>
              <a:rPr b="1" lang="en">
                <a:solidFill>
                  <a:srgbClr val="07BA7E"/>
                </a:solidFill>
                <a:latin typeface="Urbanist"/>
                <a:ea typeface="Urbanist"/>
                <a:cs typeface="Urbanist"/>
                <a:sym typeface="Urbanist"/>
              </a:rPr>
              <a:t>Find commercial use cases for AI, inclusion and climate</a:t>
            </a:r>
            <a:endParaRPr b="1">
              <a:solidFill>
                <a:srgbClr val="07BA7E"/>
              </a:solidFill>
              <a:latin typeface="Urbanist"/>
              <a:ea typeface="Urbanist"/>
              <a:cs typeface="Urbanist"/>
              <a:sym typeface="Urbanist"/>
            </a:endParaRPr>
          </a:p>
        </p:txBody>
      </p:sp>
      <p:sp>
        <p:nvSpPr>
          <p:cNvPr id="445" name="Google Shape;445;p59"/>
          <p:cNvSpPr/>
          <p:nvPr/>
        </p:nvSpPr>
        <p:spPr>
          <a:xfrm>
            <a:off x="903360" y="3323913"/>
            <a:ext cx="4707600" cy="327600"/>
          </a:xfrm>
          <a:prstGeom prst="rect">
            <a:avLst/>
          </a:prstGeom>
          <a:noFill/>
          <a:ln>
            <a:noFill/>
          </a:ln>
        </p:spPr>
        <p:txBody>
          <a:bodyPr anchorCtr="0" anchor="ctr" bIns="0" lIns="0" spcFirstLastPara="1" rIns="0" wrap="square" tIns="0">
            <a:noAutofit/>
          </a:bodyPr>
          <a:lstStyle/>
          <a:p>
            <a:pPr indent="0" lvl="0" marL="0" marR="0" rtl="0" algn="l">
              <a:lnSpc>
                <a:spcPct val="102000"/>
              </a:lnSpc>
              <a:spcBef>
                <a:spcPts val="0"/>
              </a:spcBef>
              <a:spcAft>
                <a:spcPts val="0"/>
              </a:spcAft>
              <a:buClr>
                <a:srgbClr val="000000"/>
              </a:buClr>
              <a:buSzPts val="1100"/>
              <a:buFont typeface="Urbanist"/>
              <a:buNone/>
            </a:pPr>
            <a:r>
              <a:rPr b="1" lang="en">
                <a:solidFill>
                  <a:srgbClr val="07BA7E"/>
                </a:solidFill>
                <a:latin typeface="Urbanist"/>
                <a:ea typeface="Urbanist"/>
                <a:cs typeface="Urbanist"/>
                <a:sym typeface="Urbanist"/>
              </a:rPr>
              <a:t>Engage and align with corporates</a:t>
            </a:r>
            <a:endParaRPr b="1">
              <a:solidFill>
                <a:srgbClr val="07BA7E"/>
              </a:solidFill>
              <a:latin typeface="Urbanist"/>
              <a:ea typeface="Urbanist"/>
              <a:cs typeface="Urbanist"/>
              <a:sym typeface="Urbanist"/>
            </a:endParaRPr>
          </a:p>
        </p:txBody>
      </p:sp>
      <p:sp>
        <p:nvSpPr>
          <p:cNvPr id="446" name="Google Shape;446;p59"/>
          <p:cNvSpPr/>
          <p:nvPr/>
        </p:nvSpPr>
        <p:spPr>
          <a:xfrm>
            <a:off x="454555" y="1523639"/>
            <a:ext cx="3300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#1</a:t>
            </a:r>
            <a:endParaRPr b="0" i="0" sz="1600" u="none" cap="none" strike="noStrike">
              <a:solidFill>
                <a:srgbClr val="000000"/>
              </a:solidFill>
              <a:latin typeface="Calibri"/>
              <a:ea typeface="Calibri"/>
              <a:cs typeface="Calibri"/>
              <a:sym typeface="Calibri"/>
            </a:endParaRPr>
          </a:p>
        </p:txBody>
      </p:sp>
      <p:sp>
        <p:nvSpPr>
          <p:cNvPr id="447" name="Google Shape;447;p59"/>
          <p:cNvSpPr/>
          <p:nvPr/>
        </p:nvSpPr>
        <p:spPr>
          <a:xfrm>
            <a:off x="454555" y="2147582"/>
            <a:ext cx="3300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#2</a:t>
            </a:r>
            <a:endParaRPr b="0" i="0" sz="1600" u="none" cap="none" strike="noStrike">
              <a:solidFill>
                <a:srgbClr val="000000"/>
              </a:solidFill>
              <a:latin typeface="Calibri"/>
              <a:ea typeface="Calibri"/>
              <a:cs typeface="Calibri"/>
              <a:sym typeface="Calibri"/>
            </a:endParaRPr>
          </a:p>
        </p:txBody>
      </p:sp>
      <p:sp>
        <p:nvSpPr>
          <p:cNvPr id="448" name="Google Shape;448;p59"/>
          <p:cNvSpPr/>
          <p:nvPr/>
        </p:nvSpPr>
        <p:spPr>
          <a:xfrm>
            <a:off x="454582" y="2771525"/>
            <a:ext cx="3300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#3</a:t>
            </a:r>
            <a:endParaRPr b="0" i="0" sz="1600" u="none" cap="none" strike="noStrike">
              <a:solidFill>
                <a:srgbClr val="000000"/>
              </a:solidFill>
              <a:latin typeface="Calibri"/>
              <a:ea typeface="Calibri"/>
              <a:cs typeface="Calibri"/>
              <a:sym typeface="Calibri"/>
            </a:endParaRPr>
          </a:p>
        </p:txBody>
      </p:sp>
      <p:sp>
        <p:nvSpPr>
          <p:cNvPr id="449" name="Google Shape;449;p59"/>
          <p:cNvSpPr/>
          <p:nvPr/>
        </p:nvSpPr>
        <p:spPr>
          <a:xfrm>
            <a:off x="454527" y="3395468"/>
            <a:ext cx="3300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#4</a:t>
            </a:r>
            <a:endParaRPr b="0" i="0" sz="1600" u="none" cap="none" strike="noStrike">
              <a:solidFill>
                <a:srgbClr val="000000"/>
              </a:solidFill>
              <a:latin typeface="Calibri"/>
              <a:ea typeface="Calibri"/>
              <a:cs typeface="Calibri"/>
              <a:sym typeface="Calibri"/>
            </a:endParaRPr>
          </a:p>
        </p:txBody>
      </p:sp>
      <p:sp>
        <p:nvSpPr>
          <p:cNvPr id="450" name="Google Shape;450;p59"/>
          <p:cNvSpPr/>
          <p:nvPr/>
        </p:nvSpPr>
        <p:spPr>
          <a:xfrm>
            <a:off x="142575" y="4019401"/>
            <a:ext cx="658800" cy="307500"/>
          </a:xfrm>
          <a:prstGeom prst="rect">
            <a:avLst/>
          </a:prstGeom>
          <a:noFill/>
          <a:ln>
            <a:noFill/>
          </a:ln>
        </p:spPr>
        <p:txBody>
          <a:bodyPr anchorCtr="0" anchor="ctr" bIns="0" lIns="0" spcFirstLastPara="1" rIns="0" wrap="square" tIns="0">
            <a:noAutofit/>
          </a:bodyPr>
          <a:lstStyle/>
          <a:p>
            <a:pPr indent="0" lvl="0" marL="0" marR="0" rtl="0" algn="r">
              <a:lnSpc>
                <a:spcPct val="21253"/>
              </a:lnSpc>
              <a:spcBef>
                <a:spcPts val="0"/>
              </a:spcBef>
              <a:spcAft>
                <a:spcPts val="0"/>
              </a:spcAft>
              <a:buClr>
                <a:srgbClr val="165937"/>
              </a:buClr>
              <a:buSzPts val="3800"/>
              <a:buFont typeface="Urbanist ExtraBold"/>
              <a:buNone/>
            </a:pPr>
            <a:r>
              <a:rPr b="0" i="0" lang="en" sz="1600" u="none" cap="none" strike="noStrike">
                <a:solidFill>
                  <a:srgbClr val="165937"/>
                </a:solidFill>
                <a:latin typeface="Urbanist ExtraBold"/>
                <a:ea typeface="Urbanist ExtraBold"/>
                <a:cs typeface="Urbanist ExtraBold"/>
                <a:sym typeface="Urbanist ExtraBold"/>
              </a:rPr>
              <a:t>#5</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0"/>
          <p:cNvPicPr preferRelativeResize="0"/>
          <p:nvPr>
            <p:ph idx="2" type="pic"/>
          </p:nvPr>
        </p:nvPicPr>
        <p:blipFill rotWithShape="1">
          <a:blip r:embed="rId3">
            <a:alphaModFix/>
          </a:blip>
          <a:srcRect b="0" l="5555" r="5555" t="0"/>
          <a:stretch/>
        </p:blipFill>
        <p:spPr>
          <a:xfrm>
            <a:off x="0" y="0"/>
            <a:ext cx="9144003" cy="5143501"/>
          </a:xfrm>
          <a:prstGeom prst="rect">
            <a:avLst/>
          </a:prstGeom>
          <a:noFill/>
          <a:ln>
            <a:noFill/>
          </a:ln>
        </p:spPr>
      </p:pic>
      <p:pic>
        <p:nvPicPr>
          <p:cNvPr id="456" name="Google Shape;456;p60"/>
          <p:cNvPicPr preferRelativeResize="0"/>
          <p:nvPr/>
        </p:nvPicPr>
        <p:blipFill rotWithShape="1">
          <a:blip r:embed="rId4">
            <a:alphaModFix/>
          </a:blip>
          <a:srcRect b="0" l="0" r="0" t="0"/>
          <a:stretch/>
        </p:blipFill>
        <p:spPr>
          <a:xfrm>
            <a:off x="535965" y="0"/>
            <a:ext cx="3339902" cy="5143500"/>
          </a:xfrm>
          <a:prstGeom prst="rect">
            <a:avLst/>
          </a:prstGeom>
          <a:solidFill>
            <a:srgbClr val="81BE41"/>
          </a:solidFill>
          <a:ln>
            <a:noFill/>
          </a:ln>
        </p:spPr>
      </p:pic>
      <p:sp>
        <p:nvSpPr>
          <p:cNvPr id="457" name="Google Shape;457;p60"/>
          <p:cNvSpPr txBox="1"/>
          <p:nvPr/>
        </p:nvSpPr>
        <p:spPr>
          <a:xfrm>
            <a:off x="816941" y="2255982"/>
            <a:ext cx="2599800" cy="145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Red Hat Display"/>
                <a:ea typeface="Red Hat Display"/>
                <a:cs typeface="Red Hat Display"/>
                <a:sym typeface="Red Hat Display"/>
              </a:rPr>
              <a:t>Thank you for your attention.</a:t>
            </a:r>
            <a:endParaRPr b="1" i="0" sz="3000" u="none" cap="none" strike="noStrike">
              <a:solidFill>
                <a:srgbClr val="FFFFFF"/>
              </a:solidFill>
              <a:latin typeface="Red Hat Display"/>
              <a:ea typeface="Red Hat Display"/>
              <a:cs typeface="Red Hat Display"/>
              <a:sym typeface="Red Hat Display"/>
            </a:endParaRPr>
          </a:p>
        </p:txBody>
      </p:sp>
      <p:pic>
        <p:nvPicPr>
          <p:cNvPr id="458" name="Google Shape;458;p60"/>
          <p:cNvPicPr preferRelativeResize="0"/>
          <p:nvPr/>
        </p:nvPicPr>
        <p:blipFill rotWithShape="1">
          <a:blip r:embed="rId5">
            <a:alphaModFix/>
          </a:blip>
          <a:srcRect b="0" l="0" r="0" t="0"/>
          <a:stretch/>
        </p:blipFill>
        <p:spPr>
          <a:xfrm>
            <a:off x="902386" y="326715"/>
            <a:ext cx="2674826" cy="466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2"/>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260" name="Google Shape;260;p42"/>
          <p:cNvSpPr txBox="1"/>
          <p:nvPr/>
        </p:nvSpPr>
        <p:spPr>
          <a:xfrm>
            <a:off x="311700" y="1236100"/>
            <a:ext cx="37713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Urbanist"/>
                <a:ea typeface="Urbanist"/>
                <a:cs typeface="Urbanist"/>
                <a:sym typeface="Urbanist"/>
              </a:rPr>
              <a:t>AgBase is an initiative of Briter Bridges backed by the Bill and Melinda Gates Foundation and The Foreign, Commonwealth &amp; Development Office (FCDO), and implemented in partnership with MercyCorps AgriFin.</a:t>
            </a:r>
            <a:endParaRPr sz="1200">
              <a:solidFill>
                <a:schemeClr val="dk1"/>
              </a:solidFill>
              <a:latin typeface="Urbanist"/>
              <a:ea typeface="Urbanist"/>
              <a:cs typeface="Urbanist"/>
              <a:sym typeface="Urbanist"/>
            </a:endParaRPr>
          </a:p>
          <a:p>
            <a:pPr indent="0" lvl="0" marL="0" rtl="0" algn="l">
              <a:spcBef>
                <a:spcPts val="0"/>
              </a:spcBef>
              <a:spcAft>
                <a:spcPts val="0"/>
              </a:spcAft>
              <a:buNone/>
            </a:pPr>
            <a:r>
              <a:t/>
            </a:r>
            <a:endParaRPr sz="1200">
              <a:solidFill>
                <a:schemeClr val="dk1"/>
              </a:solidFill>
              <a:latin typeface="Urbanist"/>
              <a:ea typeface="Urbanist"/>
              <a:cs typeface="Urbanist"/>
              <a:sym typeface="Urbanist"/>
            </a:endParaRPr>
          </a:p>
          <a:p>
            <a:pPr indent="0" lvl="0" marL="0" rtl="0" algn="l">
              <a:spcBef>
                <a:spcPts val="0"/>
              </a:spcBef>
              <a:spcAft>
                <a:spcPts val="0"/>
              </a:spcAft>
              <a:buNone/>
            </a:pPr>
            <a:r>
              <a:rPr lang="en" sz="1200">
                <a:solidFill>
                  <a:schemeClr val="dk1"/>
                </a:solidFill>
                <a:latin typeface="Urbanist"/>
                <a:ea typeface="Urbanist"/>
                <a:cs typeface="Urbanist"/>
                <a:sym typeface="Urbanist"/>
              </a:rPr>
              <a:t>It is a business intelligence platform powered by Briter Intelligence that connects investors, businesses, and innovators to data, research, and market insights to fuel AgTech and FoodTech ecosystems in the Global South. </a:t>
            </a:r>
            <a:endParaRPr sz="1200">
              <a:solidFill>
                <a:schemeClr val="dk1"/>
              </a:solidFill>
              <a:latin typeface="Urbanist"/>
              <a:ea typeface="Urbanist"/>
              <a:cs typeface="Urbanist"/>
              <a:sym typeface="Urbanist"/>
            </a:endParaRPr>
          </a:p>
          <a:p>
            <a:pPr indent="0" lvl="0" marL="0" rtl="0" algn="l">
              <a:spcBef>
                <a:spcPts val="0"/>
              </a:spcBef>
              <a:spcAft>
                <a:spcPts val="0"/>
              </a:spcAft>
              <a:buNone/>
            </a:pPr>
            <a:r>
              <a:t/>
            </a:r>
            <a:endParaRPr sz="1200">
              <a:solidFill>
                <a:schemeClr val="dk1"/>
              </a:solidFill>
              <a:latin typeface="Urbanist"/>
              <a:ea typeface="Urbanist"/>
              <a:cs typeface="Urbanist"/>
              <a:sym typeface="Urbanist"/>
            </a:endParaRPr>
          </a:p>
          <a:p>
            <a:pPr indent="-304800" lvl="0" marL="457200" rtl="0" algn="l">
              <a:spcBef>
                <a:spcPts val="0"/>
              </a:spcBef>
              <a:spcAft>
                <a:spcPts val="0"/>
              </a:spcAft>
              <a:buClr>
                <a:schemeClr val="dk1"/>
              </a:buClr>
              <a:buSzPts val="1200"/>
              <a:buFont typeface="Urbanist"/>
              <a:buChar char="●"/>
            </a:pPr>
            <a:r>
              <a:rPr b="1" lang="en" sz="1200">
                <a:solidFill>
                  <a:srgbClr val="07BA7E"/>
                </a:solidFill>
                <a:latin typeface="Urbanist"/>
                <a:ea typeface="Urbanist"/>
                <a:cs typeface="Urbanist"/>
                <a:sym typeface="Urbanist"/>
              </a:rPr>
              <a:t>$1.5bn</a:t>
            </a:r>
            <a:r>
              <a:rPr lang="en" sz="1200">
                <a:solidFill>
                  <a:schemeClr val="dk1"/>
                </a:solidFill>
                <a:latin typeface="Urbanist"/>
                <a:ea typeface="Urbanist"/>
                <a:cs typeface="Urbanist"/>
                <a:sym typeface="Urbanist"/>
              </a:rPr>
              <a:t> worth of funding logged for AgTechs</a:t>
            </a:r>
            <a:endParaRPr sz="1200">
              <a:solidFill>
                <a:schemeClr val="dk1"/>
              </a:solidFill>
              <a:latin typeface="Urbanist"/>
              <a:ea typeface="Urbanist"/>
              <a:cs typeface="Urbanist"/>
              <a:sym typeface="Urbanist"/>
            </a:endParaRPr>
          </a:p>
          <a:p>
            <a:pPr indent="-304800" lvl="0" marL="457200" rtl="0" algn="l">
              <a:spcBef>
                <a:spcPts val="0"/>
              </a:spcBef>
              <a:spcAft>
                <a:spcPts val="0"/>
              </a:spcAft>
              <a:buClr>
                <a:schemeClr val="dk1"/>
              </a:buClr>
              <a:buSzPts val="1200"/>
              <a:buFont typeface="Urbanist"/>
              <a:buChar char="●"/>
            </a:pPr>
            <a:r>
              <a:rPr b="1" lang="en" sz="1200">
                <a:solidFill>
                  <a:srgbClr val="02BA7E"/>
                </a:solidFill>
                <a:latin typeface="Urbanist"/>
                <a:ea typeface="Urbanist"/>
                <a:cs typeface="Urbanist"/>
                <a:sym typeface="Urbanist"/>
              </a:rPr>
              <a:t>600+</a:t>
            </a:r>
            <a:r>
              <a:rPr b="1" lang="en" sz="1200">
                <a:solidFill>
                  <a:schemeClr val="dk1"/>
                </a:solidFill>
                <a:latin typeface="Urbanist"/>
                <a:ea typeface="Urbanist"/>
                <a:cs typeface="Urbanist"/>
                <a:sym typeface="Urbanist"/>
              </a:rPr>
              <a:t> </a:t>
            </a:r>
            <a:r>
              <a:rPr lang="en" sz="1200">
                <a:solidFill>
                  <a:schemeClr val="dk1"/>
                </a:solidFill>
                <a:latin typeface="Urbanist"/>
                <a:ea typeface="Urbanist"/>
                <a:cs typeface="Urbanist"/>
                <a:sym typeface="Urbanist"/>
              </a:rPr>
              <a:t>transactions from pre-seed to Exit</a:t>
            </a:r>
            <a:endParaRPr sz="1200">
              <a:solidFill>
                <a:schemeClr val="dk1"/>
              </a:solidFill>
              <a:latin typeface="Urbanist"/>
              <a:ea typeface="Urbanist"/>
              <a:cs typeface="Urbanist"/>
              <a:sym typeface="Urbanist"/>
            </a:endParaRPr>
          </a:p>
          <a:p>
            <a:pPr indent="-304800" lvl="0" marL="457200" rtl="0" algn="l">
              <a:spcBef>
                <a:spcPts val="0"/>
              </a:spcBef>
              <a:spcAft>
                <a:spcPts val="0"/>
              </a:spcAft>
              <a:buClr>
                <a:schemeClr val="dk1"/>
              </a:buClr>
              <a:buSzPts val="1200"/>
              <a:buFont typeface="Urbanist"/>
              <a:buChar char="●"/>
            </a:pPr>
            <a:r>
              <a:rPr b="1" lang="en" sz="1200">
                <a:solidFill>
                  <a:srgbClr val="02BA7E"/>
                </a:solidFill>
                <a:latin typeface="Urbanist"/>
                <a:ea typeface="Urbanist"/>
                <a:cs typeface="Urbanist"/>
                <a:sym typeface="Urbanist"/>
              </a:rPr>
              <a:t>1000+</a:t>
            </a:r>
            <a:r>
              <a:rPr lang="en" sz="1200">
                <a:solidFill>
                  <a:schemeClr val="dk1"/>
                </a:solidFill>
                <a:latin typeface="Urbanist"/>
                <a:ea typeface="Urbanist"/>
                <a:cs typeface="Urbanist"/>
                <a:sym typeface="Urbanist"/>
              </a:rPr>
              <a:t> profiles on AgTechs, Funders and ESOs</a:t>
            </a:r>
            <a:endParaRPr sz="1200">
              <a:solidFill>
                <a:schemeClr val="dk1"/>
              </a:solidFill>
              <a:latin typeface="Urbanist"/>
              <a:ea typeface="Urbanist"/>
              <a:cs typeface="Urbanist"/>
              <a:sym typeface="Urbanist"/>
            </a:endParaRPr>
          </a:p>
          <a:p>
            <a:pPr indent="0" lvl="0" marL="0" rtl="0" algn="l">
              <a:spcBef>
                <a:spcPts val="0"/>
              </a:spcBef>
              <a:spcAft>
                <a:spcPts val="0"/>
              </a:spcAft>
              <a:buNone/>
            </a:pPr>
            <a:r>
              <a:t/>
            </a:r>
            <a:endParaRPr sz="1200">
              <a:solidFill>
                <a:schemeClr val="dk1"/>
              </a:solidFill>
              <a:latin typeface="Urbanist"/>
              <a:ea typeface="Urbanist"/>
              <a:cs typeface="Urbanist"/>
              <a:sym typeface="Urbanist"/>
            </a:endParaRPr>
          </a:p>
          <a:p>
            <a:pPr indent="0" lvl="0" marL="0" rtl="0" algn="l">
              <a:spcBef>
                <a:spcPts val="0"/>
              </a:spcBef>
              <a:spcAft>
                <a:spcPts val="0"/>
              </a:spcAft>
              <a:buNone/>
            </a:pPr>
            <a:r>
              <a:rPr b="1" lang="en" sz="1200" u="sng">
                <a:solidFill>
                  <a:schemeClr val="hlink"/>
                </a:solidFill>
                <a:latin typeface="Urbanist"/>
                <a:ea typeface="Urbanist"/>
                <a:cs typeface="Urbanist"/>
                <a:sym typeface="Urbanist"/>
                <a:hlinkClick r:id="rId3"/>
              </a:rPr>
              <a:t>https://agbase.briterbridges.com/</a:t>
            </a:r>
            <a:r>
              <a:rPr b="1" lang="en" sz="1200">
                <a:solidFill>
                  <a:schemeClr val="dk1"/>
                </a:solidFill>
                <a:latin typeface="Urbanist"/>
                <a:ea typeface="Urbanist"/>
                <a:cs typeface="Urbanist"/>
                <a:sym typeface="Urbanist"/>
              </a:rPr>
              <a:t> </a:t>
            </a:r>
            <a:endParaRPr b="1" sz="1200">
              <a:solidFill>
                <a:schemeClr val="dk1"/>
              </a:solidFill>
              <a:latin typeface="Urbanist"/>
              <a:ea typeface="Urbanist"/>
              <a:cs typeface="Urbanist"/>
              <a:sym typeface="Urbanist"/>
            </a:endParaRPr>
          </a:p>
        </p:txBody>
      </p:sp>
      <p:pic>
        <p:nvPicPr>
          <p:cNvPr descr="preencoded.png" id="261" name="Google Shape;261;p42">
            <a:hlinkClick r:id="rId4"/>
          </p:cNvPr>
          <p:cNvPicPr preferRelativeResize="0"/>
          <p:nvPr/>
        </p:nvPicPr>
        <p:blipFill rotWithShape="1">
          <a:blip r:embed="rId5">
            <a:alphaModFix/>
          </a:blip>
          <a:srcRect b="0" l="0" r="0" t="0"/>
          <a:stretch/>
        </p:blipFill>
        <p:spPr>
          <a:xfrm>
            <a:off x="4084638" y="1441400"/>
            <a:ext cx="3690938" cy="2305050"/>
          </a:xfrm>
          <a:prstGeom prst="rect">
            <a:avLst/>
          </a:prstGeom>
          <a:noFill/>
          <a:ln>
            <a:noFill/>
          </a:ln>
        </p:spPr>
      </p:pic>
      <p:pic>
        <p:nvPicPr>
          <p:cNvPr id="262" name="Google Shape;262;p42"/>
          <p:cNvPicPr preferRelativeResize="0"/>
          <p:nvPr/>
        </p:nvPicPr>
        <p:blipFill rotWithShape="1">
          <a:blip r:embed="rId6">
            <a:alphaModFix/>
          </a:blip>
          <a:srcRect b="0" l="0" r="33576" t="0"/>
          <a:stretch/>
        </p:blipFill>
        <p:spPr>
          <a:xfrm>
            <a:off x="4487150" y="2215575"/>
            <a:ext cx="3690926" cy="2249199"/>
          </a:xfrm>
          <a:prstGeom prst="rect">
            <a:avLst/>
          </a:prstGeom>
          <a:noFill/>
          <a:ln>
            <a:noFill/>
          </a:ln>
        </p:spPr>
      </p:pic>
      <p:sp>
        <p:nvSpPr>
          <p:cNvPr id="263" name="Google Shape;263;p42"/>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About AgBase</a:t>
            </a:r>
            <a:r>
              <a:rPr lang="en" sz="2000"/>
              <a:t>:</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A partnership for impact, powered by Briter Intelligence</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080">
                <a:solidFill>
                  <a:srgbClr val="FBD87D"/>
                </a:solidFill>
              </a:rPr>
              <a:t>State of Investment in Agtech in Africa 2024</a:t>
            </a:r>
            <a:endParaRPr sz="2180"/>
          </a:p>
        </p:txBody>
      </p:sp>
      <p:sp>
        <p:nvSpPr>
          <p:cNvPr id="269" name="Google Shape;269;p4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Establishing the new baseline for AgTech Investment in Africa</a:t>
            </a:r>
            <a:endParaRPr/>
          </a:p>
          <a:p>
            <a:pPr indent="0" lvl="0" marL="0" rtl="0" algn="l">
              <a:spcBef>
                <a:spcPts val="0"/>
              </a:spcBef>
              <a:spcAft>
                <a:spcPts val="0"/>
              </a:spcAft>
              <a:buNone/>
            </a:pPr>
            <a:r>
              <a:t/>
            </a:r>
            <a:endParaRPr/>
          </a:p>
        </p:txBody>
      </p:sp>
      <p:pic>
        <p:nvPicPr>
          <p:cNvPr id="270" name="Google Shape;270;p43"/>
          <p:cNvPicPr preferRelativeResize="0"/>
          <p:nvPr>
            <p:ph idx="2" type="pic"/>
          </p:nvPr>
        </p:nvPicPr>
        <p:blipFill rotWithShape="1">
          <a:blip r:embed="rId3">
            <a:alphaModFix/>
          </a:blip>
          <a:srcRect b="0" l="20345" r="20339" t="0"/>
          <a:stretch/>
        </p:blipFill>
        <p:spPr>
          <a:xfrm>
            <a:off x="4570175" y="9150"/>
            <a:ext cx="4574100" cy="51435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4"/>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Establishing a new baseline:</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AgTech funding has stabilised around a new baseline over the last 2 years</a:t>
            </a:r>
            <a:endParaRPr sz="2000"/>
          </a:p>
        </p:txBody>
      </p:sp>
      <p:sp>
        <p:nvSpPr>
          <p:cNvPr id="276" name="Google Shape;276;p44"/>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277" name="Google Shape;277;p44"/>
          <p:cNvSpPr txBox="1"/>
          <p:nvPr/>
        </p:nvSpPr>
        <p:spPr>
          <a:xfrm>
            <a:off x="311700" y="1236100"/>
            <a:ext cx="5584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Urbanist Medium"/>
                <a:ea typeface="Urbanist Medium"/>
                <a:cs typeface="Urbanist Medium"/>
                <a:sym typeface="Urbanist Medium"/>
              </a:rPr>
              <a:t>As of Q3 2024, there are at least </a:t>
            </a:r>
            <a:r>
              <a:rPr b="1" lang="en" sz="1200">
                <a:solidFill>
                  <a:srgbClr val="07BA7E"/>
                </a:solidFill>
                <a:latin typeface="Urbanist Black"/>
                <a:ea typeface="Urbanist Black"/>
                <a:cs typeface="Urbanist Black"/>
                <a:sym typeface="Urbanist Black"/>
              </a:rPr>
              <a:t>745</a:t>
            </a:r>
            <a:r>
              <a:rPr lang="en" sz="1200">
                <a:solidFill>
                  <a:schemeClr val="dk1"/>
                </a:solidFill>
                <a:latin typeface="Urbanist Medium"/>
                <a:ea typeface="Urbanist Medium"/>
                <a:cs typeface="Urbanist Medium"/>
                <a:sym typeface="Urbanist Medium"/>
              </a:rPr>
              <a:t> active AgTechs across the continent. More than half, or </a:t>
            </a:r>
            <a:r>
              <a:rPr b="1" lang="en" sz="1200">
                <a:solidFill>
                  <a:srgbClr val="07BA7E"/>
                </a:solidFill>
                <a:latin typeface="Urbanist Black"/>
                <a:ea typeface="Urbanist Black"/>
                <a:cs typeface="Urbanist Black"/>
                <a:sym typeface="Urbanist Black"/>
              </a:rPr>
              <a:t>426</a:t>
            </a:r>
            <a:r>
              <a:rPr lang="en" sz="1200">
                <a:solidFill>
                  <a:schemeClr val="dk1"/>
                </a:solidFill>
                <a:latin typeface="Urbanist Medium"/>
                <a:ea typeface="Urbanist Medium"/>
                <a:cs typeface="Urbanist Medium"/>
                <a:sym typeface="Urbanist Medium"/>
              </a:rPr>
              <a:t>, have received funding since 2014 totaling more than </a:t>
            </a:r>
            <a:r>
              <a:rPr b="1" lang="en" sz="1200">
                <a:solidFill>
                  <a:srgbClr val="07BA7E"/>
                </a:solidFill>
                <a:latin typeface="Urbanist Black"/>
                <a:ea typeface="Urbanist Black"/>
                <a:cs typeface="Urbanist Black"/>
                <a:sym typeface="Urbanist Black"/>
              </a:rPr>
              <a:t>$1.56 billion</a:t>
            </a:r>
            <a:r>
              <a:rPr lang="en" sz="1200">
                <a:solidFill>
                  <a:schemeClr val="dk1"/>
                </a:solidFill>
                <a:latin typeface="Urbanist Medium"/>
                <a:ea typeface="Urbanist Medium"/>
                <a:cs typeface="Urbanist Medium"/>
                <a:sym typeface="Urbanist Medium"/>
              </a:rPr>
              <a:t> across </a:t>
            </a:r>
            <a:r>
              <a:rPr b="1" lang="en" sz="1200">
                <a:solidFill>
                  <a:srgbClr val="07BA7E"/>
                </a:solidFill>
                <a:latin typeface="Urbanist Black"/>
                <a:ea typeface="Urbanist Black"/>
                <a:cs typeface="Urbanist Black"/>
                <a:sym typeface="Urbanist Black"/>
              </a:rPr>
              <a:t>700+</a:t>
            </a:r>
            <a:r>
              <a:rPr lang="en" sz="1200">
                <a:solidFill>
                  <a:schemeClr val="dk1"/>
                </a:solidFill>
                <a:latin typeface="Urbanist Medium"/>
                <a:ea typeface="Urbanist Medium"/>
                <a:cs typeface="Urbanist Medium"/>
                <a:sym typeface="Urbanist Medium"/>
              </a:rPr>
              <a:t> investments.</a:t>
            </a:r>
            <a:endParaRPr sz="1200">
              <a:solidFill>
                <a:schemeClr val="dk1"/>
              </a:solidFill>
              <a:latin typeface="Urbanist Medium"/>
              <a:ea typeface="Urbanist Medium"/>
              <a:cs typeface="Urbanist Medium"/>
              <a:sym typeface="Urbanist Medium"/>
            </a:endParaRPr>
          </a:p>
        </p:txBody>
      </p:sp>
      <p:pic>
        <p:nvPicPr>
          <p:cNvPr descr="A screenshot of a computer&#10;&#10;Description automatically generated" id="278" name="Google Shape;278;p44"/>
          <p:cNvPicPr preferRelativeResize="0"/>
          <p:nvPr/>
        </p:nvPicPr>
        <p:blipFill rotWithShape="1">
          <a:blip r:embed="rId3">
            <a:alphaModFix/>
          </a:blip>
          <a:srcRect b="42243" l="29600" r="10865" t="22919"/>
          <a:stretch/>
        </p:blipFill>
        <p:spPr>
          <a:xfrm>
            <a:off x="376075" y="1916425"/>
            <a:ext cx="6140854" cy="2776699"/>
          </a:xfrm>
          <a:prstGeom prst="rect">
            <a:avLst/>
          </a:prstGeom>
          <a:noFill/>
          <a:ln>
            <a:noFill/>
          </a:ln>
        </p:spPr>
      </p:pic>
      <p:pic>
        <p:nvPicPr>
          <p:cNvPr id="279" name="Google Shape;279;p44"/>
          <p:cNvPicPr preferRelativeResize="0"/>
          <p:nvPr/>
        </p:nvPicPr>
        <p:blipFill rotWithShape="1">
          <a:blip r:embed="rId4">
            <a:alphaModFix/>
          </a:blip>
          <a:srcRect b="32014" l="89851" r="0" t="43393"/>
          <a:stretch/>
        </p:blipFill>
        <p:spPr>
          <a:xfrm>
            <a:off x="6655550" y="2782238"/>
            <a:ext cx="827224" cy="8961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5"/>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Establishing a new baseline:</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A few countries have dominated, but new geographies are emerging</a:t>
            </a:r>
            <a:endParaRPr sz="2000"/>
          </a:p>
        </p:txBody>
      </p:sp>
      <p:sp>
        <p:nvSpPr>
          <p:cNvPr id="285" name="Google Shape;285;p45"/>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286" name="Google Shape;286;p45"/>
          <p:cNvSpPr txBox="1"/>
          <p:nvPr/>
        </p:nvSpPr>
        <p:spPr>
          <a:xfrm>
            <a:off x="311700" y="1236100"/>
            <a:ext cx="5584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Urbanist Medium"/>
                <a:ea typeface="Urbanist Medium"/>
                <a:cs typeface="Urbanist Medium"/>
                <a:sym typeface="Urbanist Medium"/>
              </a:rPr>
              <a:t>AgTech has largely been concentrated in the </a:t>
            </a:r>
            <a:r>
              <a:rPr b="1" lang="en" sz="1200">
                <a:solidFill>
                  <a:srgbClr val="02BA7E"/>
                </a:solidFill>
                <a:latin typeface="Urbanist"/>
                <a:ea typeface="Urbanist"/>
                <a:cs typeface="Urbanist"/>
                <a:sym typeface="Urbanist"/>
              </a:rPr>
              <a:t>“Big 4”</a:t>
            </a:r>
            <a:r>
              <a:rPr lang="en" sz="1200">
                <a:solidFill>
                  <a:schemeClr val="dk1"/>
                </a:solidFill>
                <a:latin typeface="Urbanist Medium"/>
                <a:ea typeface="Urbanist Medium"/>
                <a:cs typeface="Urbanist Medium"/>
                <a:sym typeface="Urbanist Medium"/>
              </a:rPr>
              <a:t>. However, other countries are showing. In Ethiopia, Zambia and Mozambique, AgTech represents more than </a:t>
            </a:r>
            <a:r>
              <a:rPr b="1" lang="en" sz="1200">
                <a:solidFill>
                  <a:srgbClr val="02BA7E"/>
                </a:solidFill>
                <a:latin typeface="Urbanist"/>
                <a:ea typeface="Urbanist"/>
                <a:cs typeface="Urbanist"/>
                <a:sym typeface="Urbanist"/>
              </a:rPr>
              <a:t>30%</a:t>
            </a:r>
            <a:r>
              <a:rPr b="1" lang="en" sz="1200">
                <a:solidFill>
                  <a:srgbClr val="07BA7E"/>
                </a:solidFill>
                <a:latin typeface="Urbanist"/>
                <a:ea typeface="Urbanist"/>
                <a:cs typeface="Urbanist"/>
                <a:sym typeface="Urbanist"/>
              </a:rPr>
              <a:t> </a:t>
            </a:r>
            <a:r>
              <a:rPr lang="en" sz="1200">
                <a:solidFill>
                  <a:schemeClr val="dk1"/>
                </a:solidFill>
                <a:latin typeface="Urbanist Medium"/>
                <a:ea typeface="Urbanist Medium"/>
                <a:cs typeface="Urbanist Medium"/>
                <a:sym typeface="Urbanist Medium"/>
              </a:rPr>
              <a:t>of the total funding in their overall startup ecosystems.</a:t>
            </a:r>
            <a:endParaRPr b="1" sz="1200">
              <a:solidFill>
                <a:srgbClr val="005153"/>
              </a:solidFill>
              <a:latin typeface="Urbanist Black"/>
              <a:ea typeface="Urbanist Black"/>
              <a:cs typeface="Urbanist Black"/>
              <a:sym typeface="Urbanist Black"/>
            </a:endParaRPr>
          </a:p>
        </p:txBody>
      </p:sp>
      <p:pic>
        <p:nvPicPr>
          <p:cNvPr id="287" name="Google Shape;287;p45"/>
          <p:cNvPicPr preferRelativeResize="0"/>
          <p:nvPr/>
        </p:nvPicPr>
        <p:blipFill rotWithShape="1">
          <a:blip r:embed="rId3">
            <a:alphaModFix/>
          </a:blip>
          <a:srcRect b="13971" l="0" r="2362" t="0"/>
          <a:stretch/>
        </p:blipFill>
        <p:spPr>
          <a:xfrm>
            <a:off x="364725" y="2036875"/>
            <a:ext cx="6703150" cy="2506276"/>
          </a:xfrm>
          <a:prstGeom prst="rect">
            <a:avLst/>
          </a:prstGeom>
          <a:noFill/>
          <a:ln>
            <a:noFill/>
          </a:ln>
        </p:spPr>
      </p:pic>
      <p:pic>
        <p:nvPicPr>
          <p:cNvPr id="288" name="Google Shape;288;p45"/>
          <p:cNvPicPr preferRelativeResize="0"/>
          <p:nvPr/>
        </p:nvPicPr>
        <p:blipFill rotWithShape="1">
          <a:blip r:embed="rId3">
            <a:alphaModFix/>
          </a:blip>
          <a:srcRect b="4522" l="26957" r="26069" t="90437"/>
          <a:stretch/>
        </p:blipFill>
        <p:spPr>
          <a:xfrm>
            <a:off x="4098979" y="4605025"/>
            <a:ext cx="3224924" cy="146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46" title="Chart"/>
          <p:cNvPicPr preferRelativeResize="0"/>
          <p:nvPr/>
        </p:nvPicPr>
        <p:blipFill>
          <a:blip r:embed="rId3">
            <a:alphaModFix/>
          </a:blip>
          <a:stretch>
            <a:fillRect/>
          </a:stretch>
        </p:blipFill>
        <p:spPr>
          <a:xfrm>
            <a:off x="311700" y="2081900"/>
            <a:ext cx="6856100" cy="2531099"/>
          </a:xfrm>
          <a:prstGeom prst="rect">
            <a:avLst/>
          </a:prstGeom>
          <a:noFill/>
          <a:ln>
            <a:noFill/>
          </a:ln>
        </p:spPr>
      </p:pic>
      <p:sp>
        <p:nvSpPr>
          <p:cNvPr id="294" name="Google Shape;294;p46"/>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Establishing a new baseline</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The composition of funders has changed over the last few years</a:t>
            </a:r>
            <a:endParaRPr sz="2000"/>
          </a:p>
        </p:txBody>
      </p:sp>
      <p:sp>
        <p:nvSpPr>
          <p:cNvPr id="295" name="Google Shape;295;p46"/>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296" name="Google Shape;296;p46"/>
          <p:cNvSpPr txBox="1"/>
          <p:nvPr/>
        </p:nvSpPr>
        <p:spPr>
          <a:xfrm>
            <a:off x="311700" y="1236100"/>
            <a:ext cx="605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Urbanist"/>
                <a:ea typeface="Urbanist"/>
                <a:cs typeface="Urbanist"/>
                <a:sym typeface="Urbanist"/>
              </a:rPr>
              <a:t>From 2019 to 2022 commercial funders grew by more than </a:t>
            </a:r>
            <a:r>
              <a:rPr b="1" lang="en" sz="1200">
                <a:solidFill>
                  <a:srgbClr val="02BA7E"/>
                </a:solidFill>
                <a:latin typeface="Urbanist"/>
                <a:ea typeface="Urbanist"/>
                <a:cs typeface="Urbanist"/>
                <a:sym typeface="Urbanist"/>
              </a:rPr>
              <a:t>300%</a:t>
            </a:r>
            <a:r>
              <a:rPr b="1" lang="en" sz="1200">
                <a:solidFill>
                  <a:srgbClr val="07BA7E"/>
                </a:solidFill>
                <a:latin typeface="Urbanist"/>
                <a:ea typeface="Urbanist"/>
                <a:cs typeface="Urbanist"/>
                <a:sym typeface="Urbanist"/>
              </a:rPr>
              <a:t> </a:t>
            </a:r>
            <a:r>
              <a:rPr lang="en" sz="1200">
                <a:solidFill>
                  <a:schemeClr val="dk1"/>
                </a:solidFill>
                <a:latin typeface="Urbanist"/>
                <a:ea typeface="Urbanist"/>
                <a:cs typeface="Urbanist"/>
                <a:sym typeface="Urbanist"/>
              </a:rPr>
              <a:t>and accounted for nearly </a:t>
            </a:r>
            <a:r>
              <a:rPr b="1" lang="en" sz="1200">
                <a:solidFill>
                  <a:srgbClr val="02BA7E"/>
                </a:solidFill>
                <a:latin typeface="Urbanist"/>
                <a:ea typeface="Urbanist"/>
                <a:cs typeface="Urbanist"/>
                <a:sym typeface="Urbanist"/>
              </a:rPr>
              <a:t>50%</a:t>
            </a:r>
            <a:r>
              <a:rPr lang="en" sz="1200">
                <a:solidFill>
                  <a:srgbClr val="02BA7E"/>
                </a:solidFill>
                <a:latin typeface="Urbanist"/>
                <a:ea typeface="Urbanist"/>
                <a:cs typeface="Urbanist"/>
                <a:sym typeface="Urbanist"/>
              </a:rPr>
              <a:t> </a:t>
            </a:r>
            <a:r>
              <a:rPr lang="en" sz="1200">
                <a:solidFill>
                  <a:schemeClr val="dk1"/>
                </a:solidFill>
                <a:latin typeface="Urbanist"/>
                <a:ea typeface="Urbanist"/>
                <a:cs typeface="Urbanist"/>
                <a:sym typeface="Urbanist"/>
              </a:rPr>
              <a:t>of all deals in 2021. By 2023, commercial funders only accounted for </a:t>
            </a:r>
            <a:r>
              <a:rPr b="1" lang="en" sz="1200">
                <a:solidFill>
                  <a:srgbClr val="02BA7E"/>
                </a:solidFill>
                <a:latin typeface="Urbanist"/>
                <a:ea typeface="Urbanist"/>
                <a:cs typeface="Urbanist"/>
                <a:sym typeface="Urbanist"/>
              </a:rPr>
              <a:t>a third of deals </a:t>
            </a:r>
            <a:r>
              <a:rPr lang="en" sz="1200">
                <a:solidFill>
                  <a:schemeClr val="dk1"/>
                </a:solidFill>
                <a:latin typeface="Urbanist"/>
                <a:ea typeface="Urbanist"/>
                <a:cs typeface="Urbanist"/>
                <a:sym typeface="Urbanist"/>
              </a:rPr>
              <a:t>to AgTechs in Africa, with two-thirds of deals coming from ESOs, semi-commercial and non-commercial funders.</a:t>
            </a:r>
            <a:endParaRPr b="1" sz="1200">
              <a:solidFill>
                <a:srgbClr val="005153"/>
              </a:solidFill>
              <a:latin typeface="Urbanist Black"/>
              <a:ea typeface="Urbanist Black"/>
              <a:cs typeface="Urbanist Black"/>
              <a:sym typeface="Urbanist Black"/>
            </a:endParaRPr>
          </a:p>
        </p:txBody>
      </p:sp>
      <p:sp>
        <p:nvSpPr>
          <p:cNvPr id="297" name="Google Shape;297;p46"/>
          <p:cNvSpPr/>
          <p:nvPr/>
        </p:nvSpPr>
        <p:spPr>
          <a:xfrm>
            <a:off x="6448725" y="3222763"/>
            <a:ext cx="655500" cy="312600"/>
          </a:xfrm>
          <a:prstGeom prst="ellipse">
            <a:avLst/>
          </a:prstGeom>
          <a:solidFill>
            <a:srgbClr val="01565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chemeClr val="lt1"/>
                </a:solidFill>
                <a:latin typeface="Urbanist"/>
                <a:ea typeface="Urbanist"/>
                <a:cs typeface="Urbanist"/>
                <a:sym typeface="Urbanist"/>
              </a:rPr>
              <a:t>-34%</a:t>
            </a:r>
            <a:endParaRPr b="1" sz="600">
              <a:solidFill>
                <a:schemeClr val="lt1"/>
              </a:solidFill>
              <a:latin typeface="Urbanist"/>
              <a:ea typeface="Urbanist"/>
              <a:cs typeface="Urbanist"/>
              <a:sym typeface="Urbanist"/>
            </a:endParaRPr>
          </a:p>
        </p:txBody>
      </p:sp>
      <p:sp>
        <p:nvSpPr>
          <p:cNvPr id="298" name="Google Shape;298;p46"/>
          <p:cNvSpPr/>
          <p:nvPr/>
        </p:nvSpPr>
        <p:spPr>
          <a:xfrm>
            <a:off x="6767900" y="2849750"/>
            <a:ext cx="655500" cy="312600"/>
          </a:xfrm>
          <a:prstGeom prst="ellipse">
            <a:avLst/>
          </a:prstGeom>
          <a:solidFill>
            <a:srgbClr val="07BA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chemeClr val="lt1"/>
                </a:solidFill>
                <a:latin typeface="Urbanist"/>
                <a:ea typeface="Urbanist"/>
                <a:cs typeface="Urbanist"/>
                <a:sym typeface="Urbanist"/>
              </a:rPr>
              <a:t>-12</a:t>
            </a:r>
            <a:r>
              <a:rPr b="1" lang="en" sz="600">
                <a:solidFill>
                  <a:schemeClr val="lt1"/>
                </a:solidFill>
                <a:latin typeface="Urbanist"/>
                <a:ea typeface="Urbanist"/>
                <a:cs typeface="Urbanist"/>
                <a:sym typeface="Urbanist"/>
              </a:rPr>
              <a:t>%</a:t>
            </a:r>
            <a:endParaRPr b="1" sz="600">
              <a:solidFill>
                <a:schemeClr val="lt1"/>
              </a:solidFill>
              <a:latin typeface="Urbanist"/>
              <a:ea typeface="Urbanist"/>
              <a:cs typeface="Urbanist"/>
              <a:sym typeface="Urbanist"/>
            </a:endParaRPr>
          </a:p>
        </p:txBody>
      </p:sp>
      <p:sp>
        <p:nvSpPr>
          <p:cNvPr id="299" name="Google Shape;299;p46"/>
          <p:cNvSpPr/>
          <p:nvPr/>
        </p:nvSpPr>
        <p:spPr>
          <a:xfrm>
            <a:off x="6767900" y="3595763"/>
            <a:ext cx="655500" cy="312600"/>
          </a:xfrm>
          <a:prstGeom prst="ellipse">
            <a:avLst/>
          </a:prstGeom>
          <a:solidFill>
            <a:srgbClr val="FBD8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chemeClr val="dk1"/>
                </a:solidFill>
                <a:latin typeface="Urbanist"/>
                <a:ea typeface="Urbanist"/>
                <a:cs typeface="Urbanist"/>
                <a:sym typeface="Urbanist"/>
              </a:rPr>
              <a:t>-28</a:t>
            </a:r>
            <a:r>
              <a:rPr b="1" lang="en" sz="600">
                <a:solidFill>
                  <a:schemeClr val="dk1"/>
                </a:solidFill>
                <a:latin typeface="Urbanist"/>
                <a:ea typeface="Urbanist"/>
                <a:cs typeface="Urbanist"/>
                <a:sym typeface="Urbanist"/>
              </a:rPr>
              <a:t>%</a:t>
            </a:r>
            <a:endParaRPr b="1" sz="600">
              <a:solidFill>
                <a:schemeClr val="dk1"/>
              </a:solidFill>
              <a:latin typeface="Urbanist"/>
              <a:ea typeface="Urbanist"/>
              <a:cs typeface="Urbanist"/>
              <a:sym typeface="Urbanist"/>
            </a:endParaRPr>
          </a:p>
        </p:txBody>
      </p:sp>
      <p:sp>
        <p:nvSpPr>
          <p:cNvPr id="300" name="Google Shape;300;p46"/>
          <p:cNvSpPr/>
          <p:nvPr/>
        </p:nvSpPr>
        <p:spPr>
          <a:xfrm>
            <a:off x="6448725" y="3945800"/>
            <a:ext cx="655500" cy="312600"/>
          </a:xfrm>
          <a:prstGeom prst="ellipse">
            <a:avLst/>
          </a:prstGeom>
          <a:solidFill>
            <a:srgbClr val="B6E1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chemeClr val="dk1"/>
                </a:solidFill>
                <a:latin typeface="Urbanist"/>
                <a:ea typeface="Urbanist"/>
                <a:cs typeface="Urbanist"/>
                <a:sym typeface="Urbanist"/>
              </a:rPr>
              <a:t>-24%</a:t>
            </a:r>
            <a:endParaRPr b="1" sz="600">
              <a:solidFill>
                <a:schemeClr val="dk1"/>
              </a:solidFill>
              <a:latin typeface="Urbanist"/>
              <a:ea typeface="Urbanist"/>
              <a:cs typeface="Urbanist"/>
              <a:sym typeface="Urbanist"/>
            </a:endParaRPr>
          </a:p>
        </p:txBody>
      </p:sp>
      <p:cxnSp>
        <p:nvCxnSpPr>
          <p:cNvPr id="301" name="Google Shape;301;p46"/>
          <p:cNvCxnSpPr/>
          <p:nvPr/>
        </p:nvCxnSpPr>
        <p:spPr>
          <a:xfrm rot="10800000">
            <a:off x="6107675" y="2211900"/>
            <a:ext cx="9000" cy="2090700"/>
          </a:xfrm>
          <a:prstGeom prst="straightConnector1">
            <a:avLst/>
          </a:prstGeom>
          <a:noFill/>
          <a:ln cap="flat" cmpd="sng" w="9525">
            <a:solidFill>
              <a:schemeClr val="dk2"/>
            </a:solidFill>
            <a:prstDash val="dash"/>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7"/>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Establishing a new baseline</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Collaboration between investors declining from 2021 peak </a:t>
            </a:r>
            <a:endParaRPr sz="2000"/>
          </a:p>
        </p:txBody>
      </p:sp>
      <p:sp>
        <p:nvSpPr>
          <p:cNvPr id="307" name="Google Shape;307;p47"/>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308" name="Google Shape;308;p47"/>
          <p:cNvSpPr txBox="1"/>
          <p:nvPr/>
        </p:nvSpPr>
        <p:spPr>
          <a:xfrm>
            <a:off x="311700" y="1236100"/>
            <a:ext cx="605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Urbanist"/>
                <a:ea typeface="Urbanist"/>
                <a:cs typeface="Urbanist"/>
                <a:sym typeface="Urbanist"/>
              </a:rPr>
              <a:t>On average, there are two funders involved in each AgTech deal across all funding stages. However, this has been declining in recent years. In 2021 there was an average of just under </a:t>
            </a:r>
            <a:r>
              <a:rPr b="1" lang="en" sz="1200">
                <a:solidFill>
                  <a:srgbClr val="02BA7E"/>
                </a:solidFill>
                <a:latin typeface="Urbanist"/>
                <a:ea typeface="Urbanist"/>
                <a:cs typeface="Urbanist"/>
                <a:sym typeface="Urbanist"/>
              </a:rPr>
              <a:t>2.5</a:t>
            </a:r>
            <a:r>
              <a:rPr lang="en" sz="1200">
                <a:solidFill>
                  <a:schemeClr val="dk1"/>
                </a:solidFill>
                <a:latin typeface="Urbanist"/>
                <a:ea typeface="Urbanist"/>
                <a:cs typeface="Urbanist"/>
                <a:sym typeface="Urbanist"/>
              </a:rPr>
              <a:t> investors per deal, indicating a period of heightened collaboration. However, in 2023 it fell to an average of just over</a:t>
            </a:r>
            <a:r>
              <a:rPr b="1" lang="en" sz="1200">
                <a:solidFill>
                  <a:srgbClr val="07BA7E"/>
                </a:solidFill>
                <a:latin typeface="Urbanist"/>
                <a:ea typeface="Urbanist"/>
                <a:cs typeface="Urbanist"/>
                <a:sym typeface="Urbanist"/>
              </a:rPr>
              <a:t> 2 </a:t>
            </a:r>
            <a:r>
              <a:rPr lang="en" sz="1200">
                <a:solidFill>
                  <a:schemeClr val="dk1"/>
                </a:solidFill>
                <a:latin typeface="Urbanist"/>
                <a:ea typeface="Urbanist"/>
                <a:cs typeface="Urbanist"/>
                <a:sym typeface="Urbanist"/>
              </a:rPr>
              <a:t>and 2024 just </a:t>
            </a:r>
            <a:r>
              <a:rPr lang="en" sz="1200">
                <a:solidFill>
                  <a:schemeClr val="dk1"/>
                </a:solidFill>
                <a:latin typeface="Urbanist"/>
                <a:ea typeface="Urbanist"/>
                <a:cs typeface="Urbanist"/>
                <a:sym typeface="Urbanist"/>
              </a:rPr>
              <a:t>over </a:t>
            </a:r>
            <a:r>
              <a:rPr b="1" lang="en" sz="1200">
                <a:solidFill>
                  <a:srgbClr val="07BA7E"/>
                </a:solidFill>
                <a:latin typeface="Urbanist"/>
                <a:ea typeface="Urbanist"/>
                <a:cs typeface="Urbanist"/>
                <a:sym typeface="Urbanist"/>
              </a:rPr>
              <a:t>1</a:t>
            </a:r>
            <a:r>
              <a:rPr lang="en" sz="1200">
                <a:solidFill>
                  <a:schemeClr val="dk1"/>
                </a:solidFill>
                <a:latin typeface="Urbanist"/>
                <a:ea typeface="Urbanist"/>
                <a:cs typeface="Urbanist"/>
                <a:sym typeface="Urbanist"/>
              </a:rPr>
              <a:t>.</a:t>
            </a:r>
            <a:endParaRPr b="1" sz="1200">
              <a:solidFill>
                <a:srgbClr val="005153"/>
              </a:solidFill>
              <a:latin typeface="Urbanist Black"/>
              <a:ea typeface="Urbanist Black"/>
              <a:cs typeface="Urbanist Black"/>
              <a:sym typeface="Urbanist Black"/>
            </a:endParaRPr>
          </a:p>
        </p:txBody>
      </p:sp>
      <p:pic>
        <p:nvPicPr>
          <p:cNvPr id="309" name="Google Shape;309;p47" title="Chart"/>
          <p:cNvPicPr preferRelativeResize="0"/>
          <p:nvPr/>
        </p:nvPicPr>
        <p:blipFill>
          <a:blip r:embed="rId3">
            <a:alphaModFix/>
          </a:blip>
          <a:stretch>
            <a:fillRect/>
          </a:stretch>
        </p:blipFill>
        <p:spPr>
          <a:xfrm>
            <a:off x="376050" y="2072325"/>
            <a:ext cx="6956800" cy="2663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8"/>
          <p:cNvSpPr txBox="1"/>
          <p:nvPr>
            <p:ph type="title"/>
          </p:nvPr>
        </p:nvSpPr>
        <p:spPr>
          <a:xfrm>
            <a:off x="311700" y="555600"/>
            <a:ext cx="5404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Establishing a new baseline</a:t>
            </a:r>
            <a:endParaRPr sz="2000"/>
          </a:p>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Product growth to date has mirrored the wider startup ecosystem</a:t>
            </a:r>
            <a:endParaRPr sz="2000"/>
          </a:p>
        </p:txBody>
      </p:sp>
      <p:sp>
        <p:nvSpPr>
          <p:cNvPr id="315" name="Google Shape;315;p48"/>
          <p:cNvSpPr txBox="1"/>
          <p:nvPr>
            <p:ph idx="1" type="body"/>
          </p:nvPr>
        </p:nvSpPr>
        <p:spPr>
          <a:xfrm>
            <a:off x="6500192" y="208722"/>
            <a:ext cx="2467800" cy="1176000"/>
          </a:xfrm>
          <a:prstGeom prst="rect">
            <a:avLst/>
          </a:prstGeom>
          <a:noFill/>
          <a:ln>
            <a:noFill/>
          </a:ln>
        </p:spPr>
        <p:txBody>
          <a:bodyPr anchorCtr="0" anchor="t" bIns="68575" lIns="68575" spcFirstLastPara="1" rIns="68575" wrap="square" tIns="68575">
            <a:normAutofit fontScale="85000"/>
          </a:bodyPr>
          <a:lstStyle/>
          <a:p>
            <a:pPr indent="0" lvl="0" marL="101600" rtl="0" algn="r">
              <a:lnSpc>
                <a:spcPct val="115000"/>
              </a:lnSpc>
              <a:spcBef>
                <a:spcPts val="0"/>
              </a:spcBef>
              <a:spcAft>
                <a:spcPts val="0"/>
              </a:spcAft>
              <a:buSzPct val="48000"/>
              <a:buNone/>
            </a:pPr>
            <a:r>
              <a:rPr b="1" lang="en" sz="2500">
                <a:solidFill>
                  <a:schemeClr val="lt1"/>
                </a:solidFill>
                <a:latin typeface="Urbanist Black"/>
                <a:ea typeface="Urbanist Black"/>
                <a:cs typeface="Urbanist Black"/>
                <a:sym typeface="Urbanist Black"/>
              </a:rPr>
              <a:t>State of AgTech </a:t>
            </a:r>
            <a:br>
              <a:rPr b="1" lang="en" sz="2500">
                <a:solidFill>
                  <a:schemeClr val="lt1"/>
                </a:solidFill>
                <a:latin typeface="Urbanist Black"/>
                <a:ea typeface="Urbanist Black"/>
                <a:cs typeface="Urbanist Black"/>
                <a:sym typeface="Urbanist Black"/>
              </a:rPr>
            </a:br>
            <a:r>
              <a:rPr b="1" lang="en" sz="2500">
                <a:solidFill>
                  <a:schemeClr val="lt1"/>
                </a:solidFill>
                <a:latin typeface="Urbanist Black"/>
                <a:ea typeface="Urbanist Black"/>
                <a:cs typeface="Urbanist Black"/>
                <a:sym typeface="Urbanist Black"/>
              </a:rPr>
              <a:t>Investment 2024</a:t>
            </a:r>
            <a:endParaRPr/>
          </a:p>
          <a:p>
            <a:pPr indent="0" lvl="0" marL="101600" rtl="0" algn="r">
              <a:lnSpc>
                <a:spcPct val="115000"/>
              </a:lnSpc>
              <a:spcBef>
                <a:spcPts val="0"/>
              </a:spcBef>
              <a:spcAft>
                <a:spcPts val="0"/>
              </a:spcAft>
              <a:buSzPct val="66666"/>
              <a:buNone/>
            </a:pPr>
            <a:r>
              <a:rPr lang="en" sz="1800">
                <a:solidFill>
                  <a:srgbClr val="FCD87D"/>
                </a:solidFill>
              </a:rPr>
              <a:t>REPORT</a:t>
            </a:r>
            <a:endParaRPr/>
          </a:p>
        </p:txBody>
      </p:sp>
      <p:sp>
        <p:nvSpPr>
          <p:cNvPr id="316" name="Google Shape;316;p48"/>
          <p:cNvSpPr txBox="1"/>
          <p:nvPr/>
        </p:nvSpPr>
        <p:spPr>
          <a:xfrm>
            <a:off x="311700" y="1236100"/>
            <a:ext cx="605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a:solidFill>
                  <a:srgbClr val="07BA7E"/>
                </a:solidFill>
                <a:latin typeface="Urbanist"/>
                <a:ea typeface="Urbanist"/>
                <a:cs typeface="Urbanist"/>
                <a:sym typeface="Urbanist"/>
              </a:rPr>
              <a:t>65%</a:t>
            </a:r>
            <a:r>
              <a:rPr lang="en" sz="1200">
                <a:solidFill>
                  <a:schemeClr val="dk1"/>
                </a:solidFill>
                <a:latin typeface="Urbanist"/>
                <a:ea typeface="Urbanist"/>
                <a:cs typeface="Urbanist"/>
                <a:sym typeface="Urbanist"/>
              </a:rPr>
              <a:t> of funding has gone to “on-farm” AgTechs. The second biggest category of AgTechs in terms of total volume of funding are “retail” AgTechs that offer food delivery and retail solutions. Startups in this category have accounted for nearly</a:t>
            </a:r>
            <a:r>
              <a:rPr b="1" lang="en" sz="1200">
                <a:solidFill>
                  <a:srgbClr val="02BA7E"/>
                </a:solidFill>
                <a:latin typeface="Urbanist"/>
                <a:ea typeface="Urbanist"/>
                <a:cs typeface="Urbanist"/>
                <a:sym typeface="Urbanist"/>
              </a:rPr>
              <a:t> 20% </a:t>
            </a:r>
            <a:r>
              <a:rPr lang="en" sz="1200">
                <a:solidFill>
                  <a:schemeClr val="dk1"/>
                </a:solidFill>
                <a:latin typeface="Urbanist"/>
                <a:ea typeface="Urbanist"/>
                <a:cs typeface="Urbanist"/>
                <a:sym typeface="Urbanist"/>
              </a:rPr>
              <a:t>of all funding and the majority of late-stage deals, as well as the only acquisitions.</a:t>
            </a:r>
            <a:endParaRPr b="1" sz="1200">
              <a:solidFill>
                <a:srgbClr val="005153"/>
              </a:solidFill>
              <a:latin typeface="Urbanist Black"/>
              <a:ea typeface="Urbanist Black"/>
              <a:cs typeface="Urbanist Black"/>
              <a:sym typeface="Urbanist Black"/>
            </a:endParaRPr>
          </a:p>
        </p:txBody>
      </p:sp>
      <p:pic>
        <p:nvPicPr>
          <p:cNvPr id="317" name="Google Shape;317;p48" title="Chart"/>
          <p:cNvPicPr preferRelativeResize="0"/>
          <p:nvPr/>
        </p:nvPicPr>
        <p:blipFill>
          <a:blip r:embed="rId3">
            <a:alphaModFix/>
          </a:blip>
          <a:stretch>
            <a:fillRect/>
          </a:stretch>
        </p:blipFill>
        <p:spPr>
          <a:xfrm>
            <a:off x="379600" y="2159500"/>
            <a:ext cx="7646925" cy="2468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gBas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gBas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